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0"/>
  </p:notesMasterIdLst>
  <p:sldIdLst>
    <p:sldId id="373" r:id="rId2"/>
    <p:sldId id="338" r:id="rId3"/>
    <p:sldId id="369" r:id="rId4"/>
    <p:sldId id="370" r:id="rId5"/>
    <p:sldId id="327" r:id="rId6"/>
    <p:sldId id="342" r:id="rId7"/>
    <p:sldId id="314" r:id="rId8"/>
    <p:sldId id="346" r:id="rId9"/>
    <p:sldId id="347" r:id="rId10"/>
    <p:sldId id="348" r:id="rId11"/>
    <p:sldId id="349" r:id="rId12"/>
    <p:sldId id="350" r:id="rId13"/>
    <p:sldId id="354" r:id="rId14"/>
    <p:sldId id="355" r:id="rId15"/>
    <p:sldId id="356" r:id="rId16"/>
    <p:sldId id="353" r:id="rId17"/>
    <p:sldId id="375" r:id="rId18"/>
    <p:sldId id="360" r:id="rId19"/>
    <p:sldId id="359" r:id="rId20"/>
    <p:sldId id="363" r:id="rId21"/>
    <p:sldId id="368" r:id="rId22"/>
    <p:sldId id="340" r:id="rId23"/>
    <p:sldId id="341" r:id="rId24"/>
    <p:sldId id="285" r:id="rId25"/>
    <p:sldId id="335" r:id="rId26"/>
    <p:sldId id="332" r:id="rId27"/>
    <p:sldId id="367" r:id="rId28"/>
    <p:sldId id="334" r:id="rId29"/>
    <p:sldId id="308" r:id="rId30"/>
    <p:sldId id="336" r:id="rId31"/>
    <p:sldId id="286" r:id="rId32"/>
    <p:sldId id="362" r:id="rId33"/>
    <p:sldId id="291" r:id="rId34"/>
    <p:sldId id="292" r:id="rId35"/>
    <p:sldId id="325" r:id="rId36"/>
    <p:sldId id="376" r:id="rId37"/>
    <p:sldId id="374" r:id="rId38"/>
    <p:sldId id="306" r:id="rId39"/>
    <p:sldId id="274" r:id="rId40"/>
    <p:sldId id="364" r:id="rId41"/>
    <p:sldId id="317" r:id="rId42"/>
    <p:sldId id="315" r:id="rId43"/>
    <p:sldId id="316" r:id="rId44"/>
    <p:sldId id="365" r:id="rId45"/>
    <p:sldId id="371" r:id="rId46"/>
    <p:sldId id="322" r:id="rId47"/>
    <p:sldId id="372" r:id="rId48"/>
    <p:sldId id="320" r:id="rId4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uario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660066"/>
    <a:srgbClr val="0000FF"/>
    <a:srgbClr val="0000CC"/>
    <a:srgbClr val="800080"/>
    <a:srgbClr val="FF0066"/>
    <a:srgbClr val="FF3300"/>
    <a:srgbClr val="006600"/>
    <a:srgbClr val="EA6A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39" autoAdjust="0"/>
    <p:restoredTop sz="94664" autoAdjust="0"/>
  </p:normalViewPr>
  <p:slideViewPr>
    <p:cSldViewPr>
      <p:cViewPr>
        <p:scale>
          <a:sx n="80" d="100"/>
          <a:sy n="80" d="100"/>
        </p:scale>
        <p:origin x="413" y="-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6B9A5EE-363A-4363-BFA7-439665EE96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0035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2A97EA-F059-40E5-AC16-34D88467E8F6}" type="slidenum">
              <a:rPr lang="es-ES" smtClean="0"/>
              <a:pPr/>
              <a:t>8</a:t>
            </a:fld>
            <a:endParaRPr lang="es-E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138" y="4343110"/>
            <a:ext cx="5027724" cy="4115670"/>
          </a:xfrm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4030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565262-C0C9-4748-92B3-0DC87CF985F9}" type="slidenum">
              <a:rPr lang="es-ES" smtClean="0"/>
              <a:pPr/>
              <a:t>16</a:t>
            </a:fld>
            <a:endParaRPr lang="es-E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138" y="4343110"/>
            <a:ext cx="5027724" cy="4115670"/>
          </a:xfrm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95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riángulo rectángulo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15 Grupo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5 Forma libr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9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11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2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3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BB46581-9945-42CE-80C4-6480ACA7C18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8B97F-8F12-4D01-9E35-C5EFCA98A0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27478-E7F8-4C0E-B2C0-288D596E89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DE9FD-03B0-4A96-B358-3A6B2877AA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7DDEB-6DBA-4970-8776-06809BE6FC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D7FB9-5BF8-4DE8-8157-079522A479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heurón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4 Cheurón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2E2CC8-A5A2-469E-8FA9-352B7AB7D7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48F0A3-BEAC-4911-AEDB-C6C406A49EB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B0C12B-BD89-4A6A-A43C-D37C43C60EC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C87EB5-BE7A-4AFE-B6F8-7A09B945DB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3391C-9232-4151-BAF7-5615B2E5ADA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6F2206-976F-4CE1-94EA-6C0AB8CF4D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Cheurón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9 Cheurón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1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2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21BA6CE-C901-4117-8E4D-4642DFB4858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105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F17CBB3-C5ED-4839-98D0-EF9A6314C4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90" r:id="rId3"/>
    <p:sldLayoutId id="2147483691" r:id="rId4"/>
    <p:sldLayoutId id="2147483692" r:id="rId5"/>
    <p:sldLayoutId id="2147483693" r:id="rId6"/>
    <p:sldLayoutId id="2147483687" r:id="rId7"/>
    <p:sldLayoutId id="2147483694" r:id="rId8"/>
    <p:sldLayoutId id="2147483695" r:id="rId9"/>
    <p:sldLayoutId id="2147483686" r:id="rId10"/>
    <p:sldLayoutId id="2147483685" r:id="rId11"/>
    <p:sldLayoutId id="2147483696" r:id="rId12"/>
    <p:sldLayoutId id="2147483697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quimicabiologicaunsl.wikispaces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evirtual.unsl.edu.ar/moodle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979712" y="332656"/>
            <a:ext cx="5186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>
                <a:ln/>
                <a:solidFill>
                  <a:schemeClr val="accent3"/>
                </a:solidFill>
                <a:effectLst/>
              </a:rPr>
              <a:t>BIENVENIDOS!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718" y="1628800"/>
            <a:ext cx="5072312" cy="46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1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012950" y="333375"/>
            <a:ext cx="52725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 b="1" dirty="0">
                <a:solidFill>
                  <a:srgbClr val="0000FF"/>
                </a:solidFill>
              </a:rPr>
              <a:t>Sentido biológico del metabolismo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55650" y="981075"/>
            <a:ext cx="799306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b="1" dirty="0">
                <a:solidFill>
                  <a:schemeClr val="hlink"/>
                </a:solidFill>
              </a:rPr>
              <a:t>1- Degradar los compuestos ingeridos con los alimentos, o los de reserva, en productos m</a:t>
            </a:r>
            <a:r>
              <a:rPr lang="en-US" b="1" dirty="0">
                <a:solidFill>
                  <a:schemeClr val="hlink"/>
                </a:solidFill>
              </a:rPr>
              <a:t>á</a:t>
            </a:r>
            <a:r>
              <a:rPr lang="es-ES_tradnl" b="1" dirty="0">
                <a:solidFill>
                  <a:schemeClr val="hlink"/>
                </a:solidFill>
              </a:rPr>
              <a:t>s simples, para obtener energía.</a:t>
            </a:r>
          </a:p>
          <a:p>
            <a:pPr algn="just"/>
            <a:endParaRPr lang="es-ES_tradnl" b="1" dirty="0">
              <a:solidFill>
                <a:schemeClr val="hlink"/>
              </a:solidFill>
            </a:endParaRPr>
          </a:p>
          <a:p>
            <a:pPr algn="just"/>
            <a:r>
              <a:rPr lang="es-ES_tradnl" b="1" dirty="0">
                <a:solidFill>
                  <a:schemeClr val="hlink"/>
                </a:solidFill>
              </a:rPr>
              <a:t>2- Sintetizar las moléculas constituyentes de células y tejidos y otras sustancias necesarias para el funcionamiento del organismo.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374900" y="2782888"/>
            <a:ext cx="5942013" cy="1798637"/>
            <a:chOff x="1496" y="1753"/>
            <a:chExt cx="3743" cy="1133"/>
          </a:xfrm>
        </p:grpSpPr>
        <p:sp>
          <p:nvSpPr>
            <p:cNvPr id="14348" name="Text Box 7"/>
            <p:cNvSpPr txBox="1">
              <a:spLocks noChangeArrowheads="1"/>
            </p:cNvSpPr>
            <p:nvPr/>
          </p:nvSpPr>
          <p:spPr bwMode="auto">
            <a:xfrm>
              <a:off x="2653" y="2140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000">
                  <a:solidFill>
                    <a:srgbClr val="000099"/>
                  </a:solidFill>
                </a:rPr>
                <a:t>Nutrientes</a:t>
              </a:r>
            </a:p>
          </p:txBody>
        </p:sp>
        <p:sp>
          <p:nvSpPr>
            <p:cNvPr id="48136" name="Text Box 8"/>
            <p:cNvSpPr txBox="1">
              <a:spLocks noChangeArrowheads="1"/>
            </p:cNvSpPr>
            <p:nvPr/>
          </p:nvSpPr>
          <p:spPr bwMode="auto">
            <a:xfrm rot="16200000">
              <a:off x="1154" y="2203"/>
              <a:ext cx="93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s-ES_tradnl" sz="2000">
                  <a:solidFill>
                    <a:srgbClr val="008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Autótrofos</a:t>
              </a:r>
            </a:p>
          </p:txBody>
        </p:sp>
        <p:sp>
          <p:nvSpPr>
            <p:cNvPr id="14350" name="AutoShape 9"/>
            <p:cNvSpPr>
              <a:spLocks/>
            </p:cNvSpPr>
            <p:nvPr/>
          </p:nvSpPr>
          <p:spPr bwMode="auto">
            <a:xfrm>
              <a:off x="3606" y="1888"/>
              <a:ext cx="136" cy="771"/>
            </a:xfrm>
            <a:prstGeom prst="leftBrace">
              <a:avLst>
                <a:gd name="adj1" fmla="val 47243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1" name="Text Box 10"/>
            <p:cNvSpPr txBox="1">
              <a:spLocks noChangeArrowheads="1"/>
            </p:cNvSpPr>
            <p:nvPr/>
          </p:nvSpPr>
          <p:spPr bwMode="auto">
            <a:xfrm>
              <a:off x="3691" y="1864"/>
              <a:ext cx="154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CO</a:t>
              </a:r>
              <a:r>
                <a:rPr lang="es-ES_tradnl" b="0" baseline="-25000">
                  <a:solidFill>
                    <a:schemeClr val="tx1"/>
                  </a:solidFill>
                </a:rPr>
                <a:t>2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H</a:t>
              </a:r>
              <a:r>
                <a:rPr lang="es-ES_tradnl" b="0" baseline="-25000">
                  <a:solidFill>
                    <a:schemeClr val="tx1"/>
                  </a:solidFill>
                </a:rPr>
                <a:t>2</a:t>
              </a:r>
              <a:r>
                <a:rPr lang="es-ES_tradnl" b="0">
                  <a:solidFill>
                    <a:schemeClr val="tx1"/>
                  </a:solidFill>
                </a:rPr>
                <a:t>O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Iones de nitrógeno</a:t>
              </a:r>
              <a:endParaRPr lang="es-ES_tradnl" b="0" baseline="-25000">
                <a:solidFill>
                  <a:schemeClr val="tx1"/>
                </a:solidFill>
              </a:endParaRP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Elementos Minerales</a:t>
              </a:r>
            </a:p>
          </p:txBody>
        </p:sp>
        <p:pic>
          <p:nvPicPr>
            <p:cNvPr id="14352" name="Picture 16" descr="germinacion2"/>
            <p:cNvPicPr>
              <a:picLocks noChangeAspect="1" noChangeArrowheads="1"/>
            </p:cNvPicPr>
            <p:nvPr/>
          </p:nvPicPr>
          <p:blipFill>
            <a:blip r:embed="rId2"/>
            <a:srcRect l="68625" t="17595" r="2214" b="5714"/>
            <a:stretch>
              <a:fillRect/>
            </a:stretch>
          </p:blipFill>
          <p:spPr bwMode="auto">
            <a:xfrm>
              <a:off x="1972" y="1753"/>
              <a:ext cx="59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684213" y="4745038"/>
            <a:ext cx="7488237" cy="1708150"/>
            <a:chOff x="431" y="2989"/>
            <a:chExt cx="4717" cy="1076"/>
          </a:xfrm>
        </p:grpSpPr>
        <p:sp>
          <p:nvSpPr>
            <p:cNvPr id="48139" name="Text Box 11"/>
            <p:cNvSpPr txBox="1">
              <a:spLocks noChangeArrowheads="1"/>
            </p:cNvSpPr>
            <p:nvPr/>
          </p:nvSpPr>
          <p:spPr bwMode="auto">
            <a:xfrm rot="16200000">
              <a:off x="18" y="3402"/>
              <a:ext cx="10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s-ES_tradnl" sz="2000">
                  <a:solidFill>
                    <a:srgbClr val="FF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Heterótrofos</a:t>
              </a:r>
            </a:p>
          </p:txBody>
        </p:sp>
        <p:sp>
          <p:nvSpPr>
            <p:cNvPr id="14343" name="Text Box 12"/>
            <p:cNvSpPr txBox="1">
              <a:spLocks noChangeArrowheads="1"/>
            </p:cNvSpPr>
            <p:nvPr/>
          </p:nvSpPr>
          <p:spPr bwMode="auto">
            <a:xfrm>
              <a:off x="2925" y="3430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000">
                  <a:solidFill>
                    <a:srgbClr val="000099"/>
                  </a:solidFill>
                </a:rPr>
                <a:t>Nutrientes</a:t>
              </a:r>
            </a:p>
          </p:txBody>
        </p:sp>
        <p:sp>
          <p:nvSpPr>
            <p:cNvPr id="14344" name="AutoShape 13"/>
            <p:cNvSpPr>
              <a:spLocks/>
            </p:cNvSpPr>
            <p:nvPr/>
          </p:nvSpPr>
          <p:spPr bwMode="auto">
            <a:xfrm>
              <a:off x="3923" y="3158"/>
              <a:ext cx="91" cy="862"/>
            </a:xfrm>
            <a:prstGeom prst="leftBrace">
              <a:avLst>
                <a:gd name="adj1" fmla="val 78938"/>
                <a:gd name="adj2" fmla="val 47912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5" name="Text Box 14"/>
            <p:cNvSpPr txBox="1">
              <a:spLocks noChangeArrowheads="1"/>
            </p:cNvSpPr>
            <p:nvPr/>
          </p:nvSpPr>
          <p:spPr bwMode="auto">
            <a:xfrm>
              <a:off x="4040" y="3113"/>
              <a:ext cx="1108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Carbohidratos</a:t>
              </a:r>
              <a:endParaRPr lang="es-ES_tradnl" b="0" baseline="-25000">
                <a:solidFill>
                  <a:schemeClr val="tx1"/>
                </a:solidFill>
              </a:endParaRP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Lípidos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Proteínas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Vitaminas</a:t>
              </a:r>
              <a:endParaRPr lang="es-ES_tradnl" b="0" baseline="-25000">
                <a:solidFill>
                  <a:schemeClr val="tx1"/>
                </a:solidFill>
              </a:endParaRP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Minerales</a:t>
              </a:r>
            </a:p>
          </p:txBody>
        </p:sp>
        <p:pic>
          <p:nvPicPr>
            <p:cNvPr id="14346" name="Picture 17" descr="snack-time-panda-bear-pictures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03" y="3158"/>
              <a:ext cx="1043" cy="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7" name="Picture 18" descr="polar-bear-knut-2nd-birth-00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91" y="3158"/>
              <a:ext cx="1134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1547813" y="461963"/>
            <a:ext cx="6075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800" b="1" dirty="0">
                <a:solidFill>
                  <a:srgbClr val="0000FF"/>
                </a:solidFill>
              </a:rPr>
              <a:t>Sentido biológico del metabolismo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331913" y="3989388"/>
            <a:ext cx="2871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rgbClr val="FF0000"/>
                </a:solidFill>
              </a:rPr>
              <a:t>DEGRADACION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219700" y="3989388"/>
            <a:ext cx="1801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rgbClr val="000099"/>
                </a:solidFill>
              </a:rPr>
              <a:t>SINTESIS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3D6B247F-A292-4D90-9522-5EFC7F8DC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962" y="1268760"/>
            <a:ext cx="799306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b="1" dirty="0">
                <a:solidFill>
                  <a:schemeClr val="hlink"/>
                </a:solidFill>
              </a:rPr>
              <a:t>1- </a:t>
            </a:r>
            <a:r>
              <a:rPr lang="es-ES_tradnl" b="1" dirty="0">
                <a:solidFill>
                  <a:srgbClr val="FF0000"/>
                </a:solidFill>
              </a:rPr>
              <a:t>Degradar</a:t>
            </a:r>
            <a:r>
              <a:rPr lang="es-ES_tradnl" b="1" dirty="0">
                <a:solidFill>
                  <a:schemeClr val="hlink"/>
                </a:solidFill>
              </a:rPr>
              <a:t> los compuestos ingeridos con los alimentos, o los de reserva, en productos m</a:t>
            </a:r>
            <a:r>
              <a:rPr lang="en-US" b="1" dirty="0">
                <a:solidFill>
                  <a:schemeClr val="hlink"/>
                </a:solidFill>
              </a:rPr>
              <a:t>á</a:t>
            </a:r>
            <a:r>
              <a:rPr lang="es-ES_tradnl" b="1" dirty="0">
                <a:solidFill>
                  <a:schemeClr val="hlink"/>
                </a:solidFill>
              </a:rPr>
              <a:t>s simples, para obtener energía.</a:t>
            </a:r>
          </a:p>
          <a:p>
            <a:pPr algn="just"/>
            <a:endParaRPr lang="es-ES_tradnl" b="1" dirty="0">
              <a:solidFill>
                <a:schemeClr val="hlink"/>
              </a:solidFill>
            </a:endParaRPr>
          </a:p>
          <a:p>
            <a:pPr algn="just"/>
            <a:r>
              <a:rPr lang="es-ES_tradnl" b="1" dirty="0">
                <a:solidFill>
                  <a:schemeClr val="hlink"/>
                </a:solidFill>
              </a:rPr>
              <a:t>2- </a:t>
            </a:r>
            <a:r>
              <a:rPr lang="es-ES_tradnl" b="1" dirty="0">
                <a:solidFill>
                  <a:srgbClr val="0000CC"/>
                </a:solidFill>
              </a:rPr>
              <a:t>Sintetizar</a:t>
            </a:r>
            <a:r>
              <a:rPr lang="es-ES_tradnl" b="1" dirty="0">
                <a:solidFill>
                  <a:schemeClr val="hlink"/>
                </a:solidFill>
              </a:rPr>
              <a:t> las moléculas constituyentes de células y tejidos y otras sustancias necesarias para el funcionamiento del organismo.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1C1371B9-E081-4DFC-825E-35443EDCBD0B}"/>
              </a:ext>
            </a:extLst>
          </p:cNvPr>
          <p:cNvSpPr/>
          <p:nvPr/>
        </p:nvSpPr>
        <p:spPr>
          <a:xfrm>
            <a:off x="827584" y="1268760"/>
            <a:ext cx="1368152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D477C4D2-AD77-47CE-8E93-0F441673F547}"/>
              </a:ext>
            </a:extLst>
          </p:cNvPr>
          <p:cNvSpPr/>
          <p:nvPr/>
        </p:nvSpPr>
        <p:spPr>
          <a:xfrm>
            <a:off x="800200" y="2083624"/>
            <a:ext cx="1368152" cy="360040"/>
          </a:xfrm>
          <a:prstGeom prst="ellipse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68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68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1" grpId="1"/>
      <p:bldP spid="36872" grpId="0"/>
      <p:bldP spid="36872" grpId="1"/>
      <p:bldP spid="2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304800" y="3200400"/>
            <a:ext cx="17235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s-ES_tradnl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Catabolismo</a:t>
            </a:r>
            <a:endParaRPr lang="es-ES_tradnl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7086600" y="3200400"/>
            <a:ext cx="16530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s-ES_tradnl" sz="2000" b="1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Anabolismo</a:t>
            </a:r>
            <a:endParaRPr lang="es-ES_tradnl" sz="20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3000364" y="428604"/>
            <a:ext cx="26885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s-ES_tradnl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Metabolismo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051050" y="1341438"/>
            <a:ext cx="4070352" cy="4175125"/>
            <a:chOff x="1292" y="845"/>
            <a:chExt cx="2564" cy="2630"/>
          </a:xfrm>
        </p:grpSpPr>
        <p:sp>
          <p:nvSpPr>
            <p:cNvPr id="35850" name="Text Box 2"/>
            <p:cNvSpPr txBox="1">
              <a:spLocks noChangeArrowheads="1"/>
            </p:cNvSpPr>
            <p:nvPr/>
          </p:nvSpPr>
          <p:spPr bwMode="auto">
            <a:xfrm>
              <a:off x="1831" y="845"/>
              <a:ext cx="2025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s-ES_tradnl" sz="2200" b="1" dirty="0">
                  <a:solidFill>
                    <a:srgbClr val="660066"/>
                  </a:solidFill>
                  <a:latin typeface="Arial" pitchFamily="34" charset="0"/>
                  <a:cs typeface="Arial" pitchFamily="34" charset="0"/>
                </a:rPr>
                <a:t>Estructuras complejas</a:t>
              </a:r>
            </a:p>
            <a:p>
              <a:pPr algn="l" eaLnBrk="0" hangingPunct="0"/>
              <a:r>
                <a:rPr lang="es-ES_tradnl" sz="2200" b="1" dirty="0">
                  <a:solidFill>
                    <a:srgbClr val="660066"/>
                  </a:solidFill>
                  <a:latin typeface="Arial" pitchFamily="34" charset="0"/>
                  <a:cs typeface="Arial" pitchFamily="34" charset="0"/>
                </a:rPr>
                <a:t>de mayor tamaño</a:t>
              </a:r>
            </a:p>
          </p:txBody>
        </p:sp>
        <p:sp>
          <p:nvSpPr>
            <p:cNvPr id="35851" name="Text Box 3"/>
            <p:cNvSpPr txBox="1">
              <a:spLocks noChangeArrowheads="1"/>
            </p:cNvSpPr>
            <p:nvPr/>
          </p:nvSpPr>
          <p:spPr bwMode="auto">
            <a:xfrm>
              <a:off x="1999" y="2976"/>
              <a:ext cx="183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s-ES_tradnl" b="1" dirty="0">
                  <a:solidFill>
                    <a:srgbClr val="660066"/>
                  </a:solidFill>
                  <a:latin typeface="Arial" pitchFamily="34" charset="0"/>
                  <a:cs typeface="Arial" pitchFamily="34" charset="0"/>
                </a:rPr>
                <a:t>Estructuras más simples</a:t>
              </a:r>
            </a:p>
            <a:p>
              <a:pPr algn="l" eaLnBrk="0" hangingPunct="0"/>
              <a:r>
                <a:rPr lang="es-ES_tradnl" b="1" dirty="0">
                  <a:solidFill>
                    <a:srgbClr val="660066"/>
                  </a:solidFill>
                  <a:latin typeface="Arial" pitchFamily="34" charset="0"/>
                  <a:cs typeface="Arial" pitchFamily="34" charset="0"/>
                </a:rPr>
                <a:t>de menor tamaño</a:t>
              </a:r>
            </a:p>
          </p:txBody>
        </p:sp>
        <p:sp>
          <p:nvSpPr>
            <p:cNvPr id="35852" name="Text Box 14"/>
            <p:cNvSpPr txBox="1">
              <a:spLocks noChangeArrowheads="1"/>
            </p:cNvSpPr>
            <p:nvPr/>
          </p:nvSpPr>
          <p:spPr bwMode="auto">
            <a:xfrm>
              <a:off x="2608" y="1842"/>
              <a:ext cx="5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s-ES_tradnl" sz="3600">
                  <a:solidFill>
                    <a:srgbClr val="FF6600"/>
                  </a:solidFill>
                  <a:latin typeface="Symbol" pitchFamily="18" charset="2"/>
                </a:rPr>
                <a:t>D</a:t>
              </a:r>
              <a:r>
                <a:rPr lang="es-ES_tradnl" sz="3600">
                  <a:solidFill>
                    <a:srgbClr val="FF6600"/>
                  </a:solidFill>
                  <a:latin typeface="Times New Roman" pitchFamily="18" charset="0"/>
                </a:rPr>
                <a:t>G</a:t>
              </a:r>
              <a:endParaRPr lang="es-ES_tradnl" sz="2400">
                <a:solidFill>
                  <a:srgbClr val="FF6600"/>
                </a:solidFill>
                <a:latin typeface="Times New Roman" pitchFamily="18" charset="0"/>
              </a:endParaRPr>
            </a:p>
          </p:txBody>
        </p:sp>
        <p:sp>
          <p:nvSpPr>
            <p:cNvPr id="35853" name="AutoShape 21"/>
            <p:cNvSpPr>
              <a:spLocks noChangeArrowheads="1"/>
            </p:cNvSpPr>
            <p:nvPr/>
          </p:nvSpPr>
          <p:spPr bwMode="auto">
            <a:xfrm rot="-198424">
              <a:off x="1292" y="980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Text Box 23"/>
            <p:cNvSpPr txBox="1">
              <a:spLocks noChangeArrowheads="1"/>
            </p:cNvSpPr>
            <p:nvPr/>
          </p:nvSpPr>
          <p:spPr bwMode="auto">
            <a:xfrm rot="-5400000">
              <a:off x="890" y="1928"/>
              <a:ext cx="13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2000" b="1" dirty="0">
                  <a:solidFill>
                    <a:srgbClr val="FF0000"/>
                  </a:solidFill>
                </a:rPr>
                <a:t>DEGRADACION</a:t>
              </a:r>
            </a:p>
          </p:txBody>
        </p:sp>
        <p:sp>
          <p:nvSpPr>
            <p:cNvPr id="35855" name="AutoShape 25"/>
            <p:cNvSpPr>
              <a:spLocks noChangeArrowheads="1"/>
            </p:cNvSpPr>
            <p:nvPr/>
          </p:nvSpPr>
          <p:spPr bwMode="auto">
            <a:xfrm>
              <a:off x="1746" y="1979"/>
              <a:ext cx="816" cy="181"/>
            </a:xfrm>
            <a:custGeom>
              <a:avLst/>
              <a:gdLst>
                <a:gd name="T0" fmla="*/ 23 w 21600"/>
                <a:gd name="T1" fmla="*/ 0 h 21600"/>
                <a:gd name="T2" fmla="*/ 0 w 21600"/>
                <a:gd name="T3" fmla="*/ 1 h 21600"/>
                <a:gd name="T4" fmla="*/ 23 w 21600"/>
                <a:gd name="T5" fmla="*/ 2 h 21600"/>
                <a:gd name="T6" fmla="*/ 31 w 21600"/>
                <a:gd name="T7" fmla="*/ 1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5076825" y="1123950"/>
            <a:ext cx="1943100" cy="3960813"/>
            <a:chOff x="3198" y="708"/>
            <a:chExt cx="1224" cy="2495"/>
          </a:xfrm>
        </p:grpSpPr>
        <p:sp>
          <p:nvSpPr>
            <p:cNvPr id="35847" name="AutoShape 22"/>
            <p:cNvSpPr>
              <a:spLocks noChangeArrowheads="1"/>
            </p:cNvSpPr>
            <p:nvPr/>
          </p:nvSpPr>
          <p:spPr bwMode="auto">
            <a:xfrm rot="10800000">
              <a:off x="3787" y="708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8" name="Text Box 24"/>
            <p:cNvSpPr txBox="1">
              <a:spLocks noChangeArrowheads="1"/>
            </p:cNvSpPr>
            <p:nvPr/>
          </p:nvSpPr>
          <p:spPr bwMode="auto">
            <a:xfrm rot="16200000">
              <a:off x="3784" y="2050"/>
              <a:ext cx="84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2000" b="1" dirty="0">
                  <a:solidFill>
                    <a:srgbClr val="000099"/>
                  </a:solidFill>
                </a:rPr>
                <a:t>SINTESIS</a:t>
              </a:r>
            </a:p>
          </p:txBody>
        </p:sp>
        <p:sp>
          <p:nvSpPr>
            <p:cNvPr id="35849" name="AutoShape 26"/>
            <p:cNvSpPr>
              <a:spLocks noChangeArrowheads="1"/>
            </p:cNvSpPr>
            <p:nvPr/>
          </p:nvSpPr>
          <p:spPr bwMode="auto">
            <a:xfrm>
              <a:off x="3198" y="1979"/>
              <a:ext cx="816" cy="181"/>
            </a:xfrm>
            <a:custGeom>
              <a:avLst/>
              <a:gdLst>
                <a:gd name="T0" fmla="*/ 23 w 21600"/>
                <a:gd name="T1" fmla="*/ 0 h 21600"/>
                <a:gd name="T2" fmla="*/ 0 w 21600"/>
                <a:gd name="T3" fmla="*/ 1 h 21600"/>
                <a:gd name="T4" fmla="*/ 23 w 21600"/>
                <a:gd name="T5" fmla="*/ 2 h 21600"/>
                <a:gd name="T6" fmla="*/ 31 w 21600"/>
                <a:gd name="T7" fmla="*/ 1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  <p:bldP spid="215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7"/>
          <p:cNvSpPr txBox="1">
            <a:spLocks noChangeArrowheads="1"/>
          </p:cNvSpPr>
          <p:nvPr/>
        </p:nvSpPr>
        <p:spPr bwMode="auto">
          <a:xfrm>
            <a:off x="3005138" y="1027113"/>
            <a:ext cx="300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660066"/>
                </a:solidFill>
              </a:rPr>
              <a:t>Equilibrio dinámico</a:t>
            </a:r>
          </a:p>
        </p:txBody>
      </p:sp>
      <p:pic>
        <p:nvPicPr>
          <p:cNvPr id="39939" name="Picture 8" descr="Lanzarote_campos_abandonados_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3" y="404813"/>
            <a:ext cx="16192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9" descr="Anfibios_estudiados_por_jh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572000"/>
            <a:ext cx="216058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0" descr="mariposa adult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4652963"/>
            <a:ext cx="172878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2" descr="reidora_invierno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1484313"/>
            <a:ext cx="21240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4" descr="balanza movil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4413" y="1423988"/>
            <a:ext cx="432117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4" name="Text Box 15"/>
          <p:cNvSpPr txBox="1">
            <a:spLocks noChangeArrowheads="1"/>
          </p:cNvSpPr>
          <p:nvPr/>
        </p:nvSpPr>
        <p:spPr bwMode="auto">
          <a:xfrm>
            <a:off x="4876800" y="3692525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000099"/>
                </a:solidFill>
              </a:rPr>
              <a:t>Anabolismo</a:t>
            </a:r>
          </a:p>
        </p:txBody>
      </p:sp>
      <p:sp>
        <p:nvSpPr>
          <p:cNvPr id="39945" name="Text Box 16"/>
          <p:cNvSpPr txBox="1">
            <a:spLocks noChangeArrowheads="1"/>
          </p:cNvSpPr>
          <p:nvPr/>
        </p:nvSpPr>
        <p:spPr bwMode="auto">
          <a:xfrm>
            <a:off x="2051050" y="3692525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FF0000"/>
                </a:solidFill>
              </a:rPr>
              <a:t>Catabolismo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balanza inclin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484313"/>
            <a:ext cx="5113337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5219700" y="4195763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000099"/>
                </a:solidFill>
              </a:rPr>
              <a:t>Anabolismo</a:t>
            </a:r>
          </a:p>
        </p:txBody>
      </p:sp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1979613" y="3284538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FF0000"/>
                </a:solidFill>
              </a:rPr>
              <a:t>Catabolismo</a:t>
            </a:r>
          </a:p>
        </p:txBody>
      </p:sp>
      <p:pic>
        <p:nvPicPr>
          <p:cNvPr id="40965" name="Picture 7" descr="embr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93738"/>
            <a:ext cx="2054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8" descr="Tigre-Beb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471988"/>
            <a:ext cx="24479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9" descr="3781_88_46ced66223e14"/>
          <p:cNvPicPr>
            <a:picLocks noChangeAspect="1" noChangeArrowheads="1"/>
          </p:cNvPicPr>
          <p:nvPr/>
        </p:nvPicPr>
        <p:blipFill>
          <a:blip r:embed="rId5"/>
          <a:srcRect l="15889" t="2621" r="18196"/>
          <a:stretch>
            <a:fillRect/>
          </a:stretch>
        </p:blipFill>
        <p:spPr bwMode="auto">
          <a:xfrm>
            <a:off x="6659563" y="1125538"/>
            <a:ext cx="2087562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Text Box 10"/>
          <p:cNvSpPr txBox="1">
            <a:spLocks noChangeArrowheads="1"/>
          </p:cNvSpPr>
          <p:nvPr/>
        </p:nvSpPr>
        <p:spPr bwMode="auto">
          <a:xfrm>
            <a:off x="3400425" y="549275"/>
            <a:ext cx="2395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Crecimiento</a:t>
            </a:r>
          </a:p>
        </p:txBody>
      </p:sp>
      <p:pic>
        <p:nvPicPr>
          <p:cNvPr id="40969" name="Picture 11" descr="germinacion2"/>
          <p:cNvPicPr>
            <a:picLocks noChangeAspect="1" noChangeArrowheads="1"/>
          </p:cNvPicPr>
          <p:nvPr/>
        </p:nvPicPr>
        <p:blipFill>
          <a:blip r:embed="rId6"/>
          <a:srcRect t="14967"/>
          <a:stretch>
            <a:fillRect/>
          </a:stretch>
        </p:blipFill>
        <p:spPr bwMode="auto">
          <a:xfrm>
            <a:off x="6102350" y="4868863"/>
            <a:ext cx="257333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7"/>
          <p:cNvSpPr txBox="1">
            <a:spLocks noChangeArrowheads="1"/>
          </p:cNvSpPr>
          <p:nvPr/>
        </p:nvSpPr>
        <p:spPr bwMode="auto">
          <a:xfrm>
            <a:off x="3308350" y="250012"/>
            <a:ext cx="32559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s-ES_tradnl" sz="2800" b="1" dirty="0">
                <a:solidFill>
                  <a:schemeClr val="tx1"/>
                </a:solidFill>
              </a:rPr>
              <a:t>Envejecimiento y actividad física</a:t>
            </a:r>
          </a:p>
        </p:txBody>
      </p:sp>
      <p:pic>
        <p:nvPicPr>
          <p:cNvPr id="41987" name="Picture 8" descr="reunion de abuel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98988"/>
            <a:ext cx="360045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10" descr="chochas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3213" y="4076700"/>
            <a:ext cx="2239962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11" descr="avistaje-puerto-madry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2836863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2" descr="mono-pensand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333375"/>
            <a:ext cx="1955800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3" descr="balanza inclinad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60700" y="1484313"/>
            <a:ext cx="3671888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2" name="Text Box 14"/>
          <p:cNvSpPr txBox="1">
            <a:spLocks noChangeArrowheads="1"/>
          </p:cNvSpPr>
          <p:nvPr/>
        </p:nvSpPr>
        <p:spPr bwMode="auto">
          <a:xfrm>
            <a:off x="5148263" y="3141663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000099"/>
                </a:solidFill>
              </a:rPr>
              <a:t>Anabolismo</a:t>
            </a:r>
          </a:p>
        </p:txBody>
      </p:sp>
      <p:sp>
        <p:nvSpPr>
          <p:cNvPr id="41993" name="Text Box 15"/>
          <p:cNvSpPr txBox="1">
            <a:spLocks noChangeArrowheads="1"/>
          </p:cNvSpPr>
          <p:nvPr/>
        </p:nvSpPr>
        <p:spPr bwMode="auto">
          <a:xfrm>
            <a:off x="2771775" y="4149725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FF0000"/>
                </a:solidFill>
              </a:rPr>
              <a:t>Catabolismo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"/>
          <p:cNvSpPr>
            <a:spLocks noChangeArrowheads="1"/>
          </p:cNvSpPr>
          <p:nvPr/>
        </p:nvSpPr>
        <p:spPr bwMode="auto">
          <a:xfrm>
            <a:off x="3275013" y="5661025"/>
            <a:ext cx="1152525" cy="504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286247" y="428604"/>
            <a:ext cx="4606927" cy="5699146"/>
            <a:chOff x="2699" y="436"/>
            <a:chExt cx="2903" cy="3424"/>
          </a:xfrm>
        </p:grpSpPr>
        <p:pic>
          <p:nvPicPr>
            <p:cNvPr id="38920" name="Picture 14"/>
            <p:cNvPicPr>
              <a:picLocks noChangeAspect="1" noChangeArrowheads="1"/>
            </p:cNvPicPr>
            <p:nvPr/>
          </p:nvPicPr>
          <p:blipFill>
            <a:blip r:embed="rId3"/>
            <a:srcRect l="46635"/>
            <a:stretch>
              <a:fillRect/>
            </a:stretch>
          </p:blipFill>
          <p:spPr bwMode="auto">
            <a:xfrm>
              <a:off x="2699" y="436"/>
              <a:ext cx="2903" cy="3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1" name="Text Box 16"/>
            <p:cNvSpPr txBox="1">
              <a:spLocks noChangeArrowheads="1"/>
            </p:cNvSpPr>
            <p:nvPr/>
          </p:nvSpPr>
          <p:spPr bwMode="auto">
            <a:xfrm>
              <a:off x="3822" y="2610"/>
              <a:ext cx="1263" cy="7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_tradnl" sz="2400" b="1" dirty="0">
                  <a:solidFill>
                    <a:srgbClr val="000099"/>
                  </a:solidFill>
                </a:rPr>
                <a:t>Vías anabólicas</a:t>
              </a:r>
            </a:p>
            <a:p>
              <a:pPr algn="ctr"/>
              <a:r>
                <a:rPr lang="es-ES_tradnl" sz="2400" b="1" dirty="0">
                  <a:solidFill>
                    <a:srgbClr val="000099"/>
                  </a:solidFill>
                </a:rPr>
                <a:t>divergentes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0" y="368300"/>
            <a:ext cx="4430713" cy="5851525"/>
            <a:chOff x="0" y="232"/>
            <a:chExt cx="2791" cy="3686"/>
          </a:xfrm>
        </p:grpSpPr>
        <p:pic>
          <p:nvPicPr>
            <p:cNvPr id="38917" name="Picture 2"/>
            <p:cNvPicPr>
              <a:picLocks noChangeAspect="1" noChangeArrowheads="1"/>
            </p:cNvPicPr>
            <p:nvPr/>
          </p:nvPicPr>
          <p:blipFill>
            <a:blip r:embed="rId3"/>
            <a:srcRect r="53328"/>
            <a:stretch>
              <a:fillRect/>
            </a:stretch>
          </p:blipFill>
          <p:spPr bwMode="auto">
            <a:xfrm>
              <a:off x="0" y="232"/>
              <a:ext cx="2699" cy="3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8" name="Text Box 3"/>
            <p:cNvSpPr txBox="1">
              <a:spLocks noChangeArrowheads="1"/>
            </p:cNvSpPr>
            <p:nvPr/>
          </p:nvSpPr>
          <p:spPr bwMode="auto">
            <a:xfrm>
              <a:off x="10" y="2169"/>
              <a:ext cx="1565" cy="7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_tradnl" sz="2400" b="1" dirty="0">
                  <a:solidFill>
                    <a:srgbClr val="FF0000"/>
                  </a:solidFill>
                </a:rPr>
                <a:t>Vías catabólicas</a:t>
              </a:r>
            </a:p>
            <a:p>
              <a:pPr algn="ctr"/>
              <a:r>
                <a:rPr lang="es-ES_tradnl" sz="2400" b="1" dirty="0">
                  <a:solidFill>
                    <a:srgbClr val="FF0000"/>
                  </a:solidFill>
                </a:rPr>
                <a:t>convergentes</a:t>
              </a:r>
            </a:p>
          </p:txBody>
        </p:sp>
        <p:sp>
          <p:nvSpPr>
            <p:cNvPr id="38919" name="Rectangle 17"/>
            <p:cNvSpPr>
              <a:spLocks noChangeArrowheads="1"/>
            </p:cNvSpPr>
            <p:nvPr/>
          </p:nvSpPr>
          <p:spPr bwMode="auto">
            <a:xfrm>
              <a:off x="2065" y="3600"/>
              <a:ext cx="726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002D48F-88E1-4315-A700-472FA3733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12">
            <a:extLst>
              <a:ext uri="{FF2B5EF4-FFF2-40B4-BE49-F238E27FC236}">
                <a16:creationId xmlns:a16="http://schemas.microsoft.com/office/drawing/2014/main" id="{023F0078-F77F-4257-9B98-B399CDF7B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188640"/>
            <a:ext cx="3375793" cy="830997"/>
          </a:xfrm>
          <a:prstGeom prst="rect">
            <a:avLst/>
          </a:prstGeom>
          <a:solidFill>
            <a:schemeClr val="bg1"/>
          </a:solidFill>
          <a:ln w="31750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s-ES_tradnl" sz="2400" b="1" dirty="0">
                <a:solidFill>
                  <a:srgbClr val="0000FF"/>
                </a:solidFill>
                <a:latin typeface="Times"/>
              </a:rPr>
              <a:t>METABOLISMO INTERMEDIO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794FF8F-DD40-4640-9FE1-40F0C675FB04}"/>
              </a:ext>
            </a:extLst>
          </p:cNvPr>
          <p:cNvSpPr txBox="1"/>
          <p:nvPr/>
        </p:nvSpPr>
        <p:spPr>
          <a:xfrm>
            <a:off x="1763688" y="2521059"/>
            <a:ext cx="590465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2800" b="1" dirty="0">
                <a:solidFill>
                  <a:srgbClr val="FF0000"/>
                </a:solidFill>
              </a:rPr>
              <a:t>La mayoría de ellas no ocurrirían en las condiciones fisiológicas compatibles con la vida, si no fuera por…</a:t>
            </a:r>
          </a:p>
        </p:txBody>
      </p:sp>
    </p:spTree>
    <p:extLst>
      <p:ext uri="{BB962C8B-B14F-4D97-AF65-F5344CB8AC3E}">
        <p14:creationId xmlns:p14="http://schemas.microsoft.com/office/powerpoint/2010/main" val="386168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nzimas-bioquimica-2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785794"/>
            <a:ext cx="8633053" cy="48577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nzimas-3-7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Elipse"/>
          <p:cNvSpPr/>
          <p:nvPr/>
        </p:nvSpPr>
        <p:spPr>
          <a:xfrm>
            <a:off x="2000232" y="3929066"/>
            <a:ext cx="1285884" cy="6429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2 Marcador de contenido"/>
          <p:cNvSpPr>
            <a:spLocks noGrp="1"/>
          </p:cNvSpPr>
          <p:nvPr>
            <p:ph idx="1"/>
          </p:nvPr>
        </p:nvSpPr>
        <p:spPr>
          <a:xfrm>
            <a:off x="214313" y="1357313"/>
            <a:ext cx="8686800" cy="5500687"/>
          </a:xfrm>
        </p:spPr>
        <p:txBody>
          <a:bodyPr/>
          <a:lstStyle/>
          <a:p>
            <a:endParaRPr lang="es-PE" sz="2800" b="1" dirty="0"/>
          </a:p>
          <a:p>
            <a:r>
              <a:rPr lang="es-PE" sz="2800" b="1" dirty="0">
                <a:solidFill>
                  <a:srgbClr val="FF0000"/>
                </a:solidFill>
              </a:rPr>
              <a:t>Prof. Responsables: </a:t>
            </a:r>
          </a:p>
          <a:p>
            <a:pPr>
              <a:buFontTx/>
              <a:buChar char="-"/>
            </a:pPr>
            <a:r>
              <a:rPr lang="es-PE" sz="2800" b="1" dirty="0"/>
              <a:t>Dra. Alicia Molina (Lic. en Ciencias Biológicas)</a:t>
            </a:r>
          </a:p>
          <a:p>
            <a:pPr>
              <a:buFontTx/>
              <a:buChar char="-"/>
            </a:pPr>
            <a:r>
              <a:rPr lang="es-PE" sz="2800" b="1" dirty="0"/>
              <a:t>Dra. Ana </a:t>
            </a:r>
            <a:r>
              <a:rPr lang="es-PE" sz="2800" b="1" dirty="0" err="1"/>
              <a:t>Anzulovich</a:t>
            </a:r>
            <a:r>
              <a:rPr lang="es-PE" sz="2800" b="1" dirty="0"/>
              <a:t> (Prof. en </a:t>
            </a:r>
            <a:r>
              <a:rPr lang="es-PE" sz="2800" b="1" dirty="0" err="1"/>
              <a:t>Cs.</a:t>
            </a:r>
            <a:r>
              <a:rPr lang="es-PE" sz="2800" b="1" dirty="0"/>
              <a:t> Biológicas y Lic. en Biotecnología)</a:t>
            </a:r>
          </a:p>
          <a:p>
            <a:pPr>
              <a:buFont typeface="Wingdings 3" pitchFamily="18" charset="2"/>
              <a:buNone/>
            </a:pPr>
            <a:endParaRPr lang="es-PE" sz="2800" b="1" dirty="0"/>
          </a:p>
          <a:p>
            <a:r>
              <a:rPr lang="es-PE" sz="2800" b="1" dirty="0">
                <a:solidFill>
                  <a:srgbClr val="FF0000"/>
                </a:solidFill>
              </a:rPr>
              <a:t>Jefes de Trabajos Prácticos: </a:t>
            </a:r>
          </a:p>
          <a:p>
            <a:pPr>
              <a:buFontTx/>
              <a:buChar char="-"/>
            </a:pPr>
            <a:r>
              <a:rPr lang="es-PE" sz="2800" b="1" dirty="0"/>
              <a:t>Dras. Rebeca </a:t>
            </a:r>
            <a:r>
              <a:rPr lang="es-PE" sz="2800" b="1" dirty="0" err="1"/>
              <a:t>Golini</a:t>
            </a:r>
            <a:r>
              <a:rPr lang="es-PE" sz="2800" b="1" dirty="0"/>
              <a:t> y Yamila Carmona (Lic. y Prof. en Ciencias Biológicas)</a:t>
            </a:r>
          </a:p>
          <a:p>
            <a:pPr>
              <a:buFontTx/>
              <a:buChar char="-"/>
            </a:pPr>
            <a:r>
              <a:rPr lang="es-PE" sz="2800" b="1" dirty="0"/>
              <a:t>Dra. </a:t>
            </a:r>
            <a:r>
              <a:rPr lang="es-PE" sz="2800" b="1" dirty="0" err="1"/>
              <a:t>Ethelina</a:t>
            </a:r>
            <a:r>
              <a:rPr lang="es-PE" sz="2800" b="1" dirty="0"/>
              <a:t> </a:t>
            </a:r>
            <a:r>
              <a:rPr lang="es-PE" sz="2800" b="1" dirty="0" err="1"/>
              <a:t>Cargnelutti</a:t>
            </a:r>
            <a:r>
              <a:rPr lang="es-PE" sz="2800" b="1" dirty="0"/>
              <a:t> (Lic. en Biotecnología)</a:t>
            </a:r>
          </a:p>
          <a:p>
            <a:pPr>
              <a:buFontTx/>
              <a:buChar char="-"/>
            </a:pPr>
            <a:endParaRPr lang="es-PE" sz="2800" b="1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B050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PE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QUIMICA BIOLOGICA- EQUIPO DOCENTE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214282" y="1071546"/>
            <a:ext cx="8643998" cy="3293558"/>
          </a:xfrm>
          <a:noFill/>
          <a:ln>
            <a:noFill/>
          </a:ln>
        </p:spPr>
        <p:txBody>
          <a:bodyPr>
            <a:noAutofit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600" b="1" dirty="0">
                <a:solidFill>
                  <a:schemeClr val="accent6">
                    <a:lumMod val="50000"/>
                  </a:schemeClr>
                </a:solidFill>
              </a:rPr>
              <a:t>1926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, James </a:t>
            </a:r>
            <a:r>
              <a:rPr lang="es-ES" sz="2600" dirty="0" err="1">
                <a:solidFill>
                  <a:schemeClr val="accent6">
                    <a:lumMod val="50000"/>
                  </a:schemeClr>
                </a:solidFill>
              </a:rPr>
              <a:t>Sumner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 (ureasa, estructura proteica).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8172450" cy="66673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s-AR" sz="2800" b="1" dirty="0"/>
              <a:t>CONTINUA LA HISTORIA…</a:t>
            </a:r>
            <a:endParaRPr lang="es-ES" sz="2800" b="1" dirty="0"/>
          </a:p>
        </p:txBody>
      </p:sp>
      <p:pic>
        <p:nvPicPr>
          <p:cNvPr id="4" name="3 Imagen" descr="prctica-ureasa-1-638.jpg"/>
          <p:cNvPicPr>
            <a:picLocks noChangeAspect="1"/>
          </p:cNvPicPr>
          <p:nvPr/>
        </p:nvPicPr>
        <p:blipFill>
          <a:blip r:embed="rId2"/>
          <a:srcRect t="34081" b="17119"/>
          <a:stretch>
            <a:fillRect/>
          </a:stretch>
        </p:blipFill>
        <p:spPr>
          <a:xfrm>
            <a:off x="1142976" y="1785926"/>
            <a:ext cx="6629400" cy="2428892"/>
          </a:xfrm>
          <a:prstGeom prst="rect">
            <a:avLst/>
          </a:prstGeom>
        </p:spPr>
      </p:pic>
      <p:sp>
        <p:nvSpPr>
          <p:cNvPr id="6" name="4 CuadroTexto">
            <a:extLst>
              <a:ext uri="{FF2B5EF4-FFF2-40B4-BE49-F238E27FC236}">
                <a16:creationId xmlns:a16="http://schemas.microsoft.com/office/drawing/2014/main" id="{3E527538-56BE-4BDE-A68F-377F1FE68E87}"/>
              </a:ext>
            </a:extLst>
          </p:cNvPr>
          <p:cNvSpPr txBox="1"/>
          <p:nvPr/>
        </p:nvSpPr>
        <p:spPr>
          <a:xfrm>
            <a:off x="608630" y="4294654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defRPr/>
            </a:pPr>
            <a:endParaRPr lang="es-ES" sz="24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MX" sz="2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1983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. </a:t>
            </a:r>
            <a:r>
              <a:rPr lang="es-MX" sz="2400" dirty="0" err="1">
                <a:solidFill>
                  <a:schemeClr val="accent6">
                    <a:lumMod val="50000"/>
                  </a:schemeClr>
                </a:solidFill>
                <a:latin typeface="+mj-lt"/>
              </a:rPr>
              <a:t>Sidney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es-MX" sz="2400" dirty="0" err="1">
                <a:solidFill>
                  <a:schemeClr val="accent6">
                    <a:lumMod val="50000"/>
                  </a:schemeClr>
                </a:solidFill>
                <a:latin typeface="+mj-lt"/>
              </a:rPr>
              <a:t>Altman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y colaboradores. El ARN de la </a:t>
            </a:r>
            <a:r>
              <a:rPr lang="es-MX" sz="2400" dirty="0" err="1">
                <a:solidFill>
                  <a:srgbClr val="FF0000"/>
                </a:solidFill>
                <a:latin typeface="+mj-lt"/>
              </a:rPr>
              <a:t>ribonucleasa</a:t>
            </a:r>
            <a:r>
              <a:rPr lang="es-MX" sz="2400" dirty="0">
                <a:solidFill>
                  <a:srgbClr val="FF0000"/>
                </a:solidFill>
                <a:latin typeface="+mj-lt"/>
              </a:rPr>
              <a:t> P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tiene actividad catalítica.</a:t>
            </a:r>
            <a:endParaRPr lang="es-ES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7" name="5 Imagen" descr="Imagen RNAsa P.jpeg">
            <a:extLst>
              <a:ext uri="{FF2B5EF4-FFF2-40B4-BE49-F238E27FC236}">
                <a16:creationId xmlns:a16="http://schemas.microsoft.com/office/drawing/2014/main" id="{216211EF-BC5E-4E56-BC09-3D8872B10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3929066"/>
            <a:ext cx="3214710" cy="265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467544" y="140721"/>
            <a:ext cx="832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 b="1" dirty="0">
                <a:solidFill>
                  <a:srgbClr val="000099"/>
                </a:solidFill>
              </a:rPr>
              <a:t>Esquemas de distintos tipos de secuencias metabólicas</a:t>
            </a:r>
          </a:p>
        </p:txBody>
      </p:sp>
      <p:grpSp>
        <p:nvGrpSpPr>
          <p:cNvPr id="21" name="Grupo 20"/>
          <p:cNvGrpSpPr/>
          <p:nvPr/>
        </p:nvGrpSpPr>
        <p:grpSpPr>
          <a:xfrm>
            <a:off x="539750" y="1052513"/>
            <a:ext cx="8521700" cy="5545137"/>
            <a:chOff x="539750" y="1052513"/>
            <a:chExt cx="8521700" cy="5545137"/>
          </a:xfrm>
        </p:grpSpPr>
        <p:sp>
          <p:nvSpPr>
            <p:cNvPr id="40965" name="Text Box 5"/>
            <p:cNvSpPr txBox="1">
              <a:spLocks noChangeArrowheads="1"/>
            </p:cNvSpPr>
            <p:nvPr/>
          </p:nvSpPr>
          <p:spPr bwMode="auto">
            <a:xfrm>
              <a:off x="2278063" y="1412875"/>
              <a:ext cx="40481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A</a:t>
              </a:r>
            </a:p>
          </p:txBody>
        </p:sp>
        <p:grpSp>
          <p:nvGrpSpPr>
            <p:cNvPr id="2" name="Group 87"/>
            <p:cNvGrpSpPr>
              <a:grpSpLocks/>
            </p:cNvGrpSpPr>
            <p:nvPr/>
          </p:nvGrpSpPr>
          <p:grpSpPr bwMode="auto">
            <a:xfrm>
              <a:off x="2682875" y="1125538"/>
              <a:ext cx="1125538" cy="744537"/>
              <a:chOff x="1292" y="618"/>
              <a:chExt cx="709" cy="469"/>
            </a:xfrm>
          </p:grpSpPr>
          <p:sp>
            <p:nvSpPr>
              <p:cNvPr id="37981" name="Text Box 6"/>
              <p:cNvSpPr txBox="1">
                <a:spLocks noChangeArrowheads="1"/>
              </p:cNvSpPr>
              <p:nvPr/>
            </p:nvSpPr>
            <p:spPr bwMode="auto">
              <a:xfrm>
                <a:off x="1746" y="7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82" name="Line 10"/>
              <p:cNvSpPr>
                <a:spLocks noChangeShapeType="1"/>
              </p:cNvSpPr>
              <p:nvPr/>
            </p:nvSpPr>
            <p:spPr bwMode="auto">
              <a:xfrm>
                <a:off x="1292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3" name="Text Box 14"/>
              <p:cNvSpPr txBox="1">
                <a:spLocks noChangeArrowheads="1"/>
              </p:cNvSpPr>
              <p:nvPr/>
            </p:nvSpPr>
            <p:spPr bwMode="auto">
              <a:xfrm>
                <a:off x="1387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3762375" y="1125538"/>
              <a:ext cx="1125538" cy="744537"/>
              <a:chOff x="1972" y="618"/>
              <a:chExt cx="709" cy="469"/>
            </a:xfrm>
          </p:grpSpPr>
          <p:sp>
            <p:nvSpPr>
              <p:cNvPr id="37978" name="Text Box 7"/>
              <p:cNvSpPr txBox="1">
                <a:spLocks noChangeArrowheads="1"/>
              </p:cNvSpPr>
              <p:nvPr/>
            </p:nvSpPr>
            <p:spPr bwMode="auto">
              <a:xfrm>
                <a:off x="2426" y="7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C</a:t>
                </a:r>
              </a:p>
            </p:txBody>
          </p:sp>
          <p:sp>
            <p:nvSpPr>
              <p:cNvPr id="37979" name="Line 11"/>
              <p:cNvSpPr>
                <a:spLocks noChangeShapeType="1"/>
              </p:cNvSpPr>
              <p:nvPr/>
            </p:nvSpPr>
            <p:spPr bwMode="auto">
              <a:xfrm>
                <a:off x="1972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0" name="Text Box 15"/>
              <p:cNvSpPr txBox="1">
                <a:spLocks noChangeArrowheads="1"/>
              </p:cNvSpPr>
              <p:nvPr/>
            </p:nvSpPr>
            <p:spPr bwMode="auto">
              <a:xfrm>
                <a:off x="2064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4" name="Group 89"/>
            <p:cNvGrpSpPr>
              <a:grpSpLocks/>
            </p:cNvGrpSpPr>
            <p:nvPr/>
          </p:nvGrpSpPr>
          <p:grpSpPr bwMode="auto">
            <a:xfrm>
              <a:off x="4914900" y="1125538"/>
              <a:ext cx="2260600" cy="744537"/>
              <a:chOff x="2698" y="618"/>
              <a:chExt cx="1424" cy="469"/>
            </a:xfrm>
          </p:grpSpPr>
          <p:sp>
            <p:nvSpPr>
              <p:cNvPr id="37972" name="Text Box 8"/>
              <p:cNvSpPr txBox="1">
                <a:spLocks noChangeArrowheads="1"/>
              </p:cNvSpPr>
              <p:nvPr/>
            </p:nvSpPr>
            <p:spPr bwMode="auto">
              <a:xfrm>
                <a:off x="3152" y="7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D</a:t>
                </a:r>
              </a:p>
            </p:txBody>
          </p:sp>
          <p:sp>
            <p:nvSpPr>
              <p:cNvPr id="37973" name="Text Box 9"/>
              <p:cNvSpPr txBox="1">
                <a:spLocks noChangeArrowheads="1"/>
              </p:cNvSpPr>
              <p:nvPr/>
            </p:nvSpPr>
            <p:spPr bwMode="auto">
              <a:xfrm>
                <a:off x="3878" y="799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E</a:t>
                </a:r>
              </a:p>
            </p:txBody>
          </p:sp>
          <p:sp>
            <p:nvSpPr>
              <p:cNvPr id="37974" name="Line 12"/>
              <p:cNvSpPr>
                <a:spLocks noChangeShapeType="1"/>
              </p:cNvSpPr>
              <p:nvPr/>
            </p:nvSpPr>
            <p:spPr bwMode="auto">
              <a:xfrm>
                <a:off x="2698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5" name="Line 13"/>
              <p:cNvSpPr>
                <a:spLocks noChangeShapeType="1"/>
              </p:cNvSpPr>
              <p:nvPr/>
            </p:nvSpPr>
            <p:spPr bwMode="auto">
              <a:xfrm>
                <a:off x="3424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6" name="Text Box 16"/>
              <p:cNvSpPr txBox="1">
                <a:spLocks noChangeArrowheads="1"/>
              </p:cNvSpPr>
              <p:nvPr/>
            </p:nvSpPr>
            <p:spPr bwMode="auto">
              <a:xfrm>
                <a:off x="2738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77" name="Text Box 17"/>
              <p:cNvSpPr txBox="1">
                <a:spLocks noChangeArrowheads="1"/>
              </p:cNvSpPr>
              <p:nvPr/>
            </p:nvSpPr>
            <p:spPr bwMode="auto">
              <a:xfrm>
                <a:off x="3519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5" name="Group 90"/>
            <p:cNvGrpSpPr>
              <a:grpSpLocks/>
            </p:cNvGrpSpPr>
            <p:nvPr/>
          </p:nvGrpSpPr>
          <p:grpSpPr bwMode="auto">
            <a:xfrm>
              <a:off x="4916488" y="1747838"/>
              <a:ext cx="2319337" cy="673100"/>
              <a:chOff x="2699" y="1010"/>
              <a:chExt cx="1461" cy="424"/>
            </a:xfrm>
          </p:grpSpPr>
          <p:sp>
            <p:nvSpPr>
              <p:cNvPr id="37967" name="Line 18"/>
              <p:cNvSpPr>
                <a:spLocks noChangeShapeType="1"/>
              </p:cNvSpPr>
              <p:nvPr/>
            </p:nvSpPr>
            <p:spPr bwMode="auto">
              <a:xfrm>
                <a:off x="2699" y="1026"/>
                <a:ext cx="362" cy="27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8" name="Text Box 19"/>
              <p:cNvSpPr txBox="1">
                <a:spLocks noChangeArrowheads="1"/>
              </p:cNvSpPr>
              <p:nvPr/>
            </p:nvSpPr>
            <p:spPr bwMode="auto">
              <a:xfrm>
                <a:off x="3152" y="1146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P</a:t>
                </a:r>
              </a:p>
            </p:txBody>
          </p:sp>
          <p:sp>
            <p:nvSpPr>
              <p:cNvPr id="37969" name="Text Box 20"/>
              <p:cNvSpPr txBox="1">
                <a:spLocks noChangeArrowheads="1"/>
              </p:cNvSpPr>
              <p:nvPr/>
            </p:nvSpPr>
            <p:spPr bwMode="auto">
              <a:xfrm>
                <a:off x="3895" y="1146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Q</a:t>
                </a:r>
              </a:p>
            </p:txBody>
          </p:sp>
          <p:sp>
            <p:nvSpPr>
              <p:cNvPr id="37970" name="Line 21"/>
              <p:cNvSpPr>
                <a:spLocks noChangeShapeType="1"/>
              </p:cNvSpPr>
              <p:nvPr/>
            </p:nvSpPr>
            <p:spPr bwMode="auto">
              <a:xfrm>
                <a:off x="3424" y="129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1" name="Text Box 22"/>
              <p:cNvSpPr txBox="1">
                <a:spLocks noChangeArrowheads="1"/>
              </p:cNvSpPr>
              <p:nvPr/>
            </p:nvSpPr>
            <p:spPr bwMode="auto">
              <a:xfrm>
                <a:off x="3515" y="101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6" name="Group 91"/>
            <p:cNvGrpSpPr>
              <a:grpSpLocks/>
            </p:cNvGrpSpPr>
            <p:nvPr/>
          </p:nvGrpSpPr>
          <p:grpSpPr bwMode="auto">
            <a:xfrm>
              <a:off x="2266950" y="2493963"/>
              <a:ext cx="4897438" cy="744537"/>
              <a:chOff x="1020" y="1480"/>
              <a:chExt cx="3085" cy="469"/>
            </a:xfrm>
          </p:grpSpPr>
          <p:sp>
            <p:nvSpPr>
              <p:cNvPr id="37954" name="Text Box 25"/>
              <p:cNvSpPr txBox="1">
                <a:spLocks noChangeArrowheads="1"/>
              </p:cNvSpPr>
              <p:nvPr/>
            </p:nvSpPr>
            <p:spPr bwMode="auto">
              <a:xfrm>
                <a:off x="1020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A</a:t>
                </a:r>
              </a:p>
            </p:txBody>
          </p:sp>
          <p:sp>
            <p:nvSpPr>
              <p:cNvPr id="37955" name="Text Box 26"/>
              <p:cNvSpPr txBox="1">
                <a:spLocks noChangeArrowheads="1"/>
              </p:cNvSpPr>
              <p:nvPr/>
            </p:nvSpPr>
            <p:spPr bwMode="auto">
              <a:xfrm>
                <a:off x="1729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56" name="Text Box 27"/>
              <p:cNvSpPr txBox="1">
                <a:spLocks noChangeArrowheads="1"/>
              </p:cNvSpPr>
              <p:nvPr/>
            </p:nvSpPr>
            <p:spPr bwMode="auto">
              <a:xfrm>
                <a:off x="2409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C</a:t>
                </a:r>
              </a:p>
            </p:txBody>
          </p:sp>
          <p:sp>
            <p:nvSpPr>
              <p:cNvPr id="37957" name="Text Box 28"/>
              <p:cNvSpPr txBox="1">
                <a:spLocks noChangeArrowheads="1"/>
              </p:cNvSpPr>
              <p:nvPr/>
            </p:nvSpPr>
            <p:spPr bwMode="auto">
              <a:xfrm>
                <a:off x="3135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D</a:t>
                </a:r>
              </a:p>
            </p:txBody>
          </p:sp>
          <p:sp>
            <p:nvSpPr>
              <p:cNvPr id="37958" name="Text Box 29"/>
              <p:cNvSpPr txBox="1">
                <a:spLocks noChangeArrowheads="1"/>
              </p:cNvSpPr>
              <p:nvPr/>
            </p:nvSpPr>
            <p:spPr bwMode="auto">
              <a:xfrm>
                <a:off x="3861" y="1661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E</a:t>
                </a:r>
              </a:p>
            </p:txBody>
          </p:sp>
          <p:sp>
            <p:nvSpPr>
              <p:cNvPr id="37959" name="Line 30"/>
              <p:cNvSpPr>
                <a:spLocks noChangeShapeType="1"/>
              </p:cNvSpPr>
              <p:nvPr/>
            </p:nvSpPr>
            <p:spPr bwMode="auto">
              <a:xfrm>
                <a:off x="1275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0" name="Line 31"/>
              <p:cNvSpPr>
                <a:spLocks noChangeShapeType="1"/>
              </p:cNvSpPr>
              <p:nvPr/>
            </p:nvSpPr>
            <p:spPr bwMode="auto">
              <a:xfrm>
                <a:off x="1955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1" name="Line 32"/>
              <p:cNvSpPr>
                <a:spLocks noChangeShapeType="1"/>
              </p:cNvSpPr>
              <p:nvPr/>
            </p:nvSpPr>
            <p:spPr bwMode="auto">
              <a:xfrm>
                <a:off x="2681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2" name="Line 33"/>
              <p:cNvSpPr>
                <a:spLocks noChangeShapeType="1"/>
              </p:cNvSpPr>
              <p:nvPr/>
            </p:nvSpPr>
            <p:spPr bwMode="auto">
              <a:xfrm>
                <a:off x="3407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3" name="Text Box 34"/>
              <p:cNvSpPr txBox="1">
                <a:spLocks noChangeArrowheads="1"/>
              </p:cNvSpPr>
              <p:nvPr/>
            </p:nvSpPr>
            <p:spPr bwMode="auto">
              <a:xfrm>
                <a:off x="1370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64" name="Text Box 35"/>
              <p:cNvSpPr txBox="1">
                <a:spLocks noChangeArrowheads="1"/>
              </p:cNvSpPr>
              <p:nvPr/>
            </p:nvSpPr>
            <p:spPr bwMode="auto">
              <a:xfrm>
                <a:off x="2047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65" name="Text Box 36"/>
              <p:cNvSpPr txBox="1">
                <a:spLocks noChangeArrowheads="1"/>
              </p:cNvSpPr>
              <p:nvPr/>
            </p:nvSpPr>
            <p:spPr bwMode="auto">
              <a:xfrm>
                <a:off x="2721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66" name="Text Box 37"/>
              <p:cNvSpPr txBox="1">
                <a:spLocks noChangeArrowheads="1"/>
              </p:cNvSpPr>
              <p:nvPr/>
            </p:nvSpPr>
            <p:spPr bwMode="auto">
              <a:xfrm>
                <a:off x="3502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7" name="Group 94"/>
            <p:cNvGrpSpPr>
              <a:grpSpLocks/>
            </p:cNvGrpSpPr>
            <p:nvPr/>
          </p:nvGrpSpPr>
          <p:grpSpPr bwMode="auto">
            <a:xfrm>
              <a:off x="2627313" y="3141663"/>
              <a:ext cx="1800225" cy="0"/>
              <a:chOff x="1247" y="1888"/>
              <a:chExt cx="1134" cy="0"/>
            </a:xfrm>
          </p:grpSpPr>
          <p:sp>
            <p:nvSpPr>
              <p:cNvPr id="37952" name="Line 38"/>
              <p:cNvSpPr>
                <a:spLocks noChangeShapeType="1"/>
              </p:cNvSpPr>
              <p:nvPr/>
            </p:nvSpPr>
            <p:spPr bwMode="auto">
              <a:xfrm>
                <a:off x="1927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3" name="Line 40"/>
              <p:cNvSpPr>
                <a:spLocks noChangeShapeType="1"/>
              </p:cNvSpPr>
              <p:nvPr/>
            </p:nvSpPr>
            <p:spPr bwMode="auto">
              <a:xfrm>
                <a:off x="1247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93"/>
            <p:cNvGrpSpPr>
              <a:grpSpLocks/>
            </p:cNvGrpSpPr>
            <p:nvPr/>
          </p:nvGrpSpPr>
          <p:grpSpPr bwMode="auto">
            <a:xfrm>
              <a:off x="4859338" y="3141663"/>
              <a:ext cx="1873250" cy="0"/>
              <a:chOff x="2653" y="1888"/>
              <a:chExt cx="1180" cy="0"/>
            </a:xfrm>
          </p:grpSpPr>
          <p:sp>
            <p:nvSpPr>
              <p:cNvPr id="37950" name="Line 39"/>
              <p:cNvSpPr>
                <a:spLocks noChangeShapeType="1"/>
              </p:cNvSpPr>
              <p:nvPr/>
            </p:nvSpPr>
            <p:spPr bwMode="auto">
              <a:xfrm>
                <a:off x="2653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1" name="Line 41"/>
              <p:cNvSpPr>
                <a:spLocks noChangeShapeType="1"/>
              </p:cNvSpPr>
              <p:nvPr/>
            </p:nvSpPr>
            <p:spPr bwMode="auto">
              <a:xfrm>
                <a:off x="3379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" name="Group 96"/>
            <p:cNvGrpSpPr>
              <a:grpSpLocks/>
            </p:cNvGrpSpPr>
            <p:nvPr/>
          </p:nvGrpSpPr>
          <p:grpSpPr bwMode="auto">
            <a:xfrm>
              <a:off x="2609850" y="4051300"/>
              <a:ext cx="1071563" cy="2257425"/>
              <a:chOff x="1644" y="2432"/>
              <a:chExt cx="675" cy="1422"/>
            </a:xfrm>
          </p:grpSpPr>
          <p:sp>
            <p:nvSpPr>
              <p:cNvPr id="37940" name="Text Box 45"/>
              <p:cNvSpPr txBox="1">
                <a:spLocks noChangeArrowheads="1"/>
              </p:cNvSpPr>
              <p:nvPr/>
            </p:nvSpPr>
            <p:spPr bwMode="auto">
              <a:xfrm>
                <a:off x="1644" y="277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A</a:t>
                </a:r>
              </a:p>
            </p:txBody>
          </p:sp>
          <p:sp>
            <p:nvSpPr>
              <p:cNvPr id="37941" name="Text Box 46"/>
              <p:cNvSpPr txBox="1">
                <a:spLocks noChangeArrowheads="1"/>
              </p:cNvSpPr>
              <p:nvPr/>
            </p:nvSpPr>
            <p:spPr bwMode="auto">
              <a:xfrm>
                <a:off x="2064" y="3113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42" name="Text Box 47"/>
              <p:cNvSpPr txBox="1">
                <a:spLocks noChangeArrowheads="1"/>
              </p:cNvSpPr>
              <p:nvPr/>
            </p:nvSpPr>
            <p:spPr bwMode="auto">
              <a:xfrm>
                <a:off x="1655" y="3566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C</a:t>
                </a:r>
              </a:p>
            </p:txBody>
          </p:sp>
          <p:sp>
            <p:nvSpPr>
              <p:cNvPr id="37943" name="Text Box 53"/>
              <p:cNvSpPr txBox="1">
                <a:spLocks noChangeArrowheads="1"/>
              </p:cNvSpPr>
              <p:nvPr/>
            </p:nvSpPr>
            <p:spPr bwMode="auto">
              <a:xfrm>
                <a:off x="2064" y="3475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44" name="Arc 59"/>
              <p:cNvSpPr>
                <a:spLocks/>
              </p:cNvSpPr>
              <p:nvPr/>
            </p:nvSpPr>
            <p:spPr bwMode="auto">
              <a:xfrm rot="5833330">
                <a:off x="1818" y="3360"/>
                <a:ext cx="360" cy="318"/>
              </a:xfrm>
              <a:custGeom>
                <a:avLst/>
                <a:gdLst>
                  <a:gd name="T0" fmla="*/ 0 w 21394"/>
                  <a:gd name="T1" fmla="*/ 0 h 21600"/>
                  <a:gd name="T2" fmla="*/ 6 w 21394"/>
                  <a:gd name="T3" fmla="*/ 4 h 21600"/>
                  <a:gd name="T4" fmla="*/ 0 w 21394"/>
                  <a:gd name="T5" fmla="*/ 5 h 21600"/>
                  <a:gd name="T6" fmla="*/ 0 60000 65536"/>
                  <a:gd name="T7" fmla="*/ 0 60000 65536"/>
                  <a:gd name="T8" fmla="*/ 0 60000 65536"/>
                  <a:gd name="T9" fmla="*/ 0 w 21394"/>
                  <a:gd name="T10" fmla="*/ 0 h 21600"/>
                  <a:gd name="T11" fmla="*/ 21394 w 2139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394" h="21600" fill="none" extrusionOk="0">
                    <a:moveTo>
                      <a:pt x="-1" y="0"/>
                    </a:moveTo>
                    <a:cubicBezTo>
                      <a:pt x="10779" y="0"/>
                      <a:pt x="19908" y="7947"/>
                      <a:pt x="21394" y="18623"/>
                    </a:cubicBezTo>
                  </a:path>
                  <a:path w="21394" h="21600" stroke="0" extrusionOk="0">
                    <a:moveTo>
                      <a:pt x="-1" y="0"/>
                    </a:moveTo>
                    <a:cubicBezTo>
                      <a:pt x="10779" y="0"/>
                      <a:pt x="19908" y="7947"/>
                      <a:pt x="21394" y="1862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" name="Group 64"/>
              <p:cNvGrpSpPr>
                <a:grpSpLocks/>
              </p:cNvGrpSpPr>
              <p:nvPr/>
            </p:nvGrpSpPr>
            <p:grpSpPr bwMode="auto">
              <a:xfrm>
                <a:off x="1837" y="2704"/>
                <a:ext cx="344" cy="544"/>
                <a:chOff x="1837" y="2704"/>
                <a:chExt cx="344" cy="544"/>
              </a:xfrm>
            </p:grpSpPr>
            <p:sp>
              <p:nvSpPr>
                <p:cNvPr id="37947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2022" y="2779"/>
                  <a:ext cx="116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/>
                  <a:endParaRPr lang="es-ES_tradnl" sz="2400" i="1" dirty="0"/>
                </a:p>
              </p:txBody>
            </p:sp>
            <p:sp>
              <p:nvSpPr>
                <p:cNvPr id="37948" name="Arc 58"/>
                <p:cNvSpPr>
                  <a:spLocks/>
                </p:cNvSpPr>
                <p:nvPr/>
              </p:nvSpPr>
              <p:spPr bwMode="auto">
                <a:xfrm rot="302509">
                  <a:off x="1837" y="2930"/>
                  <a:ext cx="344" cy="318"/>
                </a:xfrm>
                <a:custGeom>
                  <a:avLst/>
                  <a:gdLst>
                    <a:gd name="T0" fmla="*/ 0 w 20456"/>
                    <a:gd name="T1" fmla="*/ 0 h 21600"/>
                    <a:gd name="T2" fmla="*/ 6 w 20456"/>
                    <a:gd name="T3" fmla="*/ 3 h 21600"/>
                    <a:gd name="T4" fmla="*/ 0 w 20456"/>
                    <a:gd name="T5" fmla="*/ 5 h 21600"/>
                    <a:gd name="T6" fmla="*/ 0 60000 65536"/>
                    <a:gd name="T7" fmla="*/ 0 60000 65536"/>
                    <a:gd name="T8" fmla="*/ 0 60000 65536"/>
                    <a:gd name="T9" fmla="*/ 0 w 20456"/>
                    <a:gd name="T10" fmla="*/ 0 h 21600"/>
                    <a:gd name="T11" fmla="*/ 20456 w 20456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0456" h="21600" fill="none" extrusionOk="0">
                      <a:moveTo>
                        <a:pt x="-1" y="0"/>
                      </a:moveTo>
                      <a:cubicBezTo>
                        <a:pt x="9256" y="0"/>
                        <a:pt x="17483" y="5897"/>
                        <a:pt x="20456" y="14663"/>
                      </a:cubicBezTo>
                    </a:path>
                    <a:path w="20456" h="21600" stroke="0" extrusionOk="0">
                      <a:moveTo>
                        <a:pt x="-1" y="0"/>
                      </a:moveTo>
                      <a:cubicBezTo>
                        <a:pt x="9256" y="0"/>
                        <a:pt x="17483" y="5897"/>
                        <a:pt x="20456" y="14663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508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949" name="Arc 63"/>
                <p:cNvSpPr>
                  <a:spLocks/>
                </p:cNvSpPr>
                <p:nvPr/>
              </p:nvSpPr>
              <p:spPr bwMode="auto">
                <a:xfrm flipH="1" flipV="1">
                  <a:off x="1928" y="2704"/>
                  <a:ext cx="136" cy="262"/>
                </a:xfrm>
                <a:custGeom>
                  <a:avLst/>
                  <a:gdLst>
                    <a:gd name="T0" fmla="*/ 0 w 21600"/>
                    <a:gd name="T1" fmla="*/ 0 h 20828"/>
                    <a:gd name="T2" fmla="*/ 1 w 21600"/>
                    <a:gd name="T3" fmla="*/ 3 h 20828"/>
                    <a:gd name="T4" fmla="*/ 0 w 21600"/>
                    <a:gd name="T5" fmla="*/ 3 h 20828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0828"/>
                    <a:gd name="T11" fmla="*/ 21600 w 21600"/>
                    <a:gd name="T12" fmla="*/ 20828 h 2082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0828" fill="none" extrusionOk="0">
                      <a:moveTo>
                        <a:pt x="5723" y="-1"/>
                      </a:moveTo>
                      <a:cubicBezTo>
                        <a:pt x="15100" y="2576"/>
                        <a:pt x="21600" y="11102"/>
                        <a:pt x="21600" y="20828"/>
                      </a:cubicBezTo>
                    </a:path>
                    <a:path w="21600" h="20828" stroke="0" extrusionOk="0">
                      <a:moveTo>
                        <a:pt x="5723" y="-1"/>
                      </a:moveTo>
                      <a:cubicBezTo>
                        <a:pt x="15100" y="2576"/>
                        <a:pt x="21600" y="11102"/>
                        <a:pt x="21600" y="20828"/>
                      </a:cubicBezTo>
                      <a:lnTo>
                        <a:pt x="0" y="20828"/>
                      </a:lnTo>
                      <a:close/>
                    </a:path>
                  </a:pathLst>
                </a:custGeom>
                <a:noFill/>
                <a:ln w="508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7946" name="Text Box 65"/>
              <p:cNvSpPr txBox="1">
                <a:spLocks noChangeArrowheads="1"/>
              </p:cNvSpPr>
              <p:nvPr/>
            </p:nvSpPr>
            <p:spPr bwMode="auto">
              <a:xfrm>
                <a:off x="1820" y="2432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S</a:t>
                </a:r>
              </a:p>
            </p:txBody>
          </p:sp>
        </p:grpSp>
        <p:grpSp>
          <p:nvGrpSpPr>
            <p:cNvPr id="11" name="Group 97"/>
            <p:cNvGrpSpPr>
              <a:grpSpLocks/>
            </p:cNvGrpSpPr>
            <p:nvPr/>
          </p:nvGrpSpPr>
          <p:grpSpPr bwMode="auto">
            <a:xfrm>
              <a:off x="1898650" y="4051301"/>
              <a:ext cx="803275" cy="2262188"/>
              <a:chOff x="1196" y="2432"/>
              <a:chExt cx="506" cy="1425"/>
            </a:xfrm>
          </p:grpSpPr>
          <p:sp>
            <p:nvSpPr>
              <p:cNvPr id="37932" name="Text Box 48"/>
              <p:cNvSpPr txBox="1">
                <a:spLocks noChangeArrowheads="1"/>
              </p:cNvSpPr>
              <p:nvPr/>
            </p:nvSpPr>
            <p:spPr bwMode="auto">
              <a:xfrm>
                <a:off x="1219" y="314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D</a:t>
                </a:r>
              </a:p>
            </p:txBody>
          </p:sp>
          <p:sp>
            <p:nvSpPr>
              <p:cNvPr id="37933" name="Text Box 54"/>
              <p:cNvSpPr txBox="1">
                <a:spLocks noChangeArrowheads="1"/>
              </p:cNvSpPr>
              <p:nvPr/>
            </p:nvSpPr>
            <p:spPr bwMode="auto">
              <a:xfrm>
                <a:off x="1292" y="3566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34" name="Arc 60"/>
              <p:cNvSpPr>
                <a:spLocks/>
              </p:cNvSpPr>
              <p:nvPr/>
            </p:nvSpPr>
            <p:spPr bwMode="auto">
              <a:xfrm rot="-10496228">
                <a:off x="1340" y="3385"/>
                <a:ext cx="362" cy="316"/>
              </a:xfrm>
              <a:custGeom>
                <a:avLst/>
                <a:gdLst>
                  <a:gd name="T0" fmla="*/ 1 w 21530"/>
                  <a:gd name="T1" fmla="*/ 0 h 21440"/>
                  <a:gd name="T2" fmla="*/ 6 w 21530"/>
                  <a:gd name="T3" fmla="*/ 4 h 21440"/>
                  <a:gd name="T4" fmla="*/ 0 w 21530"/>
                  <a:gd name="T5" fmla="*/ 5 h 21440"/>
                  <a:gd name="T6" fmla="*/ 0 60000 65536"/>
                  <a:gd name="T7" fmla="*/ 0 60000 65536"/>
                  <a:gd name="T8" fmla="*/ 0 60000 65536"/>
                  <a:gd name="T9" fmla="*/ 0 w 21530"/>
                  <a:gd name="T10" fmla="*/ 0 h 21440"/>
                  <a:gd name="T11" fmla="*/ 21530 w 21530"/>
                  <a:gd name="T12" fmla="*/ 21440 h 214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30" h="21440" fill="none" extrusionOk="0">
                    <a:moveTo>
                      <a:pt x="2623" y="-1"/>
                    </a:moveTo>
                    <a:cubicBezTo>
                      <a:pt x="12804" y="1245"/>
                      <a:pt x="20706" y="9480"/>
                      <a:pt x="21530" y="19704"/>
                    </a:cubicBezTo>
                  </a:path>
                  <a:path w="21530" h="21440" stroke="0" extrusionOk="0">
                    <a:moveTo>
                      <a:pt x="2623" y="-1"/>
                    </a:moveTo>
                    <a:cubicBezTo>
                      <a:pt x="12804" y="1245"/>
                      <a:pt x="20706" y="9480"/>
                      <a:pt x="21530" y="19704"/>
                    </a:cubicBezTo>
                    <a:lnTo>
                      <a:pt x="0" y="2144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2" name="Group 67"/>
              <p:cNvGrpSpPr>
                <a:grpSpLocks/>
              </p:cNvGrpSpPr>
              <p:nvPr/>
            </p:nvGrpSpPr>
            <p:grpSpPr bwMode="auto">
              <a:xfrm>
                <a:off x="1196" y="2704"/>
                <a:ext cx="462" cy="547"/>
                <a:chOff x="1196" y="2704"/>
                <a:chExt cx="462" cy="547"/>
              </a:xfrm>
            </p:grpSpPr>
            <p:sp>
              <p:nvSpPr>
                <p:cNvPr id="37937" name="Arc 61"/>
                <p:cNvSpPr>
                  <a:spLocks/>
                </p:cNvSpPr>
                <p:nvPr/>
              </p:nvSpPr>
              <p:spPr bwMode="auto">
                <a:xfrm rot="-4557242">
                  <a:off x="1319" y="2912"/>
                  <a:ext cx="363" cy="315"/>
                </a:xfrm>
                <a:custGeom>
                  <a:avLst/>
                  <a:gdLst>
                    <a:gd name="T0" fmla="*/ 1 w 21600"/>
                    <a:gd name="T1" fmla="*/ 0 h 21378"/>
                    <a:gd name="T2" fmla="*/ 6 w 21600"/>
                    <a:gd name="T3" fmla="*/ 5 h 21378"/>
                    <a:gd name="T4" fmla="*/ 0 w 21600"/>
                    <a:gd name="T5" fmla="*/ 5 h 21378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378"/>
                    <a:gd name="T11" fmla="*/ 21600 w 21600"/>
                    <a:gd name="T12" fmla="*/ 21378 h 2137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378" fill="none" extrusionOk="0">
                      <a:moveTo>
                        <a:pt x="3089" y="0"/>
                      </a:moveTo>
                      <a:cubicBezTo>
                        <a:pt x="13715" y="1535"/>
                        <a:pt x="21600" y="10642"/>
                        <a:pt x="21600" y="21378"/>
                      </a:cubicBezTo>
                    </a:path>
                    <a:path w="21600" h="21378" stroke="0" extrusionOk="0">
                      <a:moveTo>
                        <a:pt x="3089" y="0"/>
                      </a:moveTo>
                      <a:cubicBezTo>
                        <a:pt x="13715" y="1535"/>
                        <a:pt x="21600" y="10642"/>
                        <a:pt x="21600" y="21378"/>
                      </a:cubicBezTo>
                      <a:lnTo>
                        <a:pt x="0" y="21378"/>
                      </a:lnTo>
                      <a:close/>
                    </a:path>
                  </a:pathLst>
                </a:custGeom>
                <a:noFill/>
                <a:ln w="508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938" name="Text Box 62"/>
                <p:cNvSpPr txBox="1">
                  <a:spLocks noChangeArrowheads="1"/>
                </p:cNvSpPr>
                <p:nvPr/>
              </p:nvSpPr>
              <p:spPr bwMode="auto">
                <a:xfrm>
                  <a:off x="1196" y="2825"/>
                  <a:ext cx="116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/>
                  <a:endParaRPr lang="es-ES_tradnl" sz="2400" i="1" dirty="0"/>
                </a:p>
              </p:txBody>
            </p:sp>
            <p:sp>
              <p:nvSpPr>
                <p:cNvPr id="37939" name="Arc 66"/>
                <p:cNvSpPr>
                  <a:spLocks/>
                </p:cNvSpPr>
                <p:nvPr/>
              </p:nvSpPr>
              <p:spPr bwMode="auto">
                <a:xfrm flipV="1">
                  <a:off x="1429" y="2704"/>
                  <a:ext cx="91" cy="2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3 h 21600"/>
                    <a:gd name="T4" fmla="*/ 0 w 21600"/>
                    <a:gd name="T5" fmla="*/ 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4445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7936" name="Text Box 68"/>
              <p:cNvSpPr txBox="1">
                <a:spLocks noChangeArrowheads="1"/>
              </p:cNvSpPr>
              <p:nvPr/>
            </p:nvSpPr>
            <p:spPr bwMode="auto">
              <a:xfrm>
                <a:off x="1411" y="2432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P</a:t>
                </a:r>
              </a:p>
            </p:txBody>
          </p:sp>
        </p:grpSp>
        <p:grpSp>
          <p:nvGrpSpPr>
            <p:cNvPr id="13" name="Group 98"/>
            <p:cNvGrpSpPr>
              <a:grpSpLocks/>
            </p:cNvGrpSpPr>
            <p:nvPr/>
          </p:nvGrpSpPr>
          <p:grpSpPr bwMode="auto">
            <a:xfrm>
              <a:off x="4500563" y="4170363"/>
              <a:ext cx="1530350" cy="744537"/>
              <a:chOff x="3253" y="2478"/>
              <a:chExt cx="964" cy="469"/>
            </a:xfrm>
          </p:grpSpPr>
          <p:sp>
            <p:nvSpPr>
              <p:cNvPr id="37928" name="Text Box 69"/>
              <p:cNvSpPr txBox="1">
                <a:spLocks noChangeArrowheads="1"/>
              </p:cNvSpPr>
              <p:nvPr/>
            </p:nvSpPr>
            <p:spPr bwMode="auto">
              <a:xfrm>
                <a:off x="3253" y="265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A</a:t>
                </a:r>
              </a:p>
            </p:txBody>
          </p:sp>
          <p:sp>
            <p:nvSpPr>
              <p:cNvPr id="37929" name="Text Box 70"/>
              <p:cNvSpPr txBox="1">
                <a:spLocks noChangeArrowheads="1"/>
              </p:cNvSpPr>
              <p:nvPr/>
            </p:nvSpPr>
            <p:spPr bwMode="auto">
              <a:xfrm>
                <a:off x="3962" y="265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30" name="Line 74"/>
              <p:cNvSpPr>
                <a:spLocks noChangeShapeType="1"/>
              </p:cNvSpPr>
              <p:nvPr/>
            </p:nvSpPr>
            <p:spPr bwMode="auto">
              <a:xfrm>
                <a:off x="3508" y="279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1" name="Text Box 78"/>
              <p:cNvSpPr txBox="1">
                <a:spLocks noChangeArrowheads="1"/>
              </p:cNvSpPr>
              <p:nvPr/>
            </p:nvSpPr>
            <p:spPr bwMode="auto">
              <a:xfrm>
                <a:off x="3603" y="247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14" name="Group 99"/>
            <p:cNvGrpSpPr>
              <a:grpSpLocks/>
            </p:cNvGrpSpPr>
            <p:nvPr/>
          </p:nvGrpSpPr>
          <p:grpSpPr bwMode="auto">
            <a:xfrm>
              <a:off x="5076825" y="4843463"/>
              <a:ext cx="1557338" cy="792162"/>
              <a:chOff x="3616" y="2902"/>
              <a:chExt cx="981" cy="499"/>
            </a:xfrm>
          </p:grpSpPr>
          <p:sp>
            <p:nvSpPr>
              <p:cNvPr id="37924" name="Text Box 71"/>
              <p:cNvSpPr txBox="1">
                <a:spLocks noChangeArrowheads="1"/>
              </p:cNvSpPr>
              <p:nvPr/>
            </p:nvSpPr>
            <p:spPr bwMode="auto">
              <a:xfrm>
                <a:off x="3616" y="3113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M</a:t>
                </a:r>
              </a:p>
            </p:txBody>
          </p:sp>
          <p:sp>
            <p:nvSpPr>
              <p:cNvPr id="37925" name="Text Box 72"/>
              <p:cNvSpPr txBox="1">
                <a:spLocks noChangeArrowheads="1"/>
              </p:cNvSpPr>
              <p:nvPr/>
            </p:nvSpPr>
            <p:spPr bwMode="auto">
              <a:xfrm>
                <a:off x="4342" y="3113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N</a:t>
                </a:r>
              </a:p>
            </p:txBody>
          </p:sp>
          <p:sp>
            <p:nvSpPr>
              <p:cNvPr id="37926" name="Line 76"/>
              <p:cNvSpPr>
                <a:spLocks noChangeShapeType="1"/>
              </p:cNvSpPr>
              <p:nvPr/>
            </p:nvSpPr>
            <p:spPr bwMode="auto">
              <a:xfrm>
                <a:off x="3888" y="3249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7" name="Line 85"/>
              <p:cNvSpPr>
                <a:spLocks noChangeShapeType="1"/>
              </p:cNvSpPr>
              <p:nvPr/>
            </p:nvSpPr>
            <p:spPr bwMode="auto">
              <a:xfrm>
                <a:off x="4070" y="2902"/>
                <a:ext cx="0" cy="27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" name="Group 100"/>
            <p:cNvGrpSpPr>
              <a:grpSpLocks/>
            </p:cNvGrpSpPr>
            <p:nvPr/>
          </p:nvGrpSpPr>
          <p:grpSpPr bwMode="auto">
            <a:xfrm>
              <a:off x="5842000" y="5562600"/>
              <a:ext cx="1450975" cy="746125"/>
              <a:chOff x="4098" y="3355"/>
              <a:chExt cx="914" cy="470"/>
            </a:xfrm>
          </p:grpSpPr>
          <p:sp>
            <p:nvSpPr>
              <p:cNvPr id="37920" name="Text Box 73"/>
              <p:cNvSpPr txBox="1">
                <a:spLocks noChangeArrowheads="1"/>
              </p:cNvSpPr>
              <p:nvPr/>
            </p:nvSpPr>
            <p:spPr bwMode="auto">
              <a:xfrm>
                <a:off x="4768" y="3537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Y</a:t>
                </a:r>
              </a:p>
            </p:txBody>
          </p:sp>
          <p:sp>
            <p:nvSpPr>
              <p:cNvPr id="37921" name="Line 77"/>
              <p:cNvSpPr>
                <a:spLocks noChangeShapeType="1"/>
              </p:cNvSpPr>
              <p:nvPr/>
            </p:nvSpPr>
            <p:spPr bwMode="auto">
              <a:xfrm>
                <a:off x="4314" y="3673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2" name="Text Box 84"/>
              <p:cNvSpPr txBox="1">
                <a:spLocks noChangeArrowheads="1"/>
              </p:cNvSpPr>
              <p:nvPr/>
            </p:nvSpPr>
            <p:spPr bwMode="auto">
              <a:xfrm>
                <a:off x="4098" y="3537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X</a:t>
                </a:r>
              </a:p>
            </p:txBody>
          </p:sp>
          <p:sp>
            <p:nvSpPr>
              <p:cNvPr id="37923" name="Line 86"/>
              <p:cNvSpPr>
                <a:spLocks noChangeShapeType="1"/>
              </p:cNvSpPr>
              <p:nvPr/>
            </p:nvSpPr>
            <p:spPr bwMode="auto">
              <a:xfrm>
                <a:off x="4478" y="3355"/>
                <a:ext cx="0" cy="27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103"/>
            <p:cNvGrpSpPr>
              <a:grpSpLocks/>
            </p:cNvGrpSpPr>
            <p:nvPr/>
          </p:nvGrpSpPr>
          <p:grpSpPr bwMode="auto">
            <a:xfrm>
              <a:off x="4787900" y="3141663"/>
              <a:ext cx="2089150" cy="792162"/>
              <a:chOff x="3016" y="1979"/>
              <a:chExt cx="1316" cy="499"/>
            </a:xfrm>
          </p:grpSpPr>
          <p:grpSp>
            <p:nvGrpSpPr>
              <p:cNvPr id="17" name="Group 95"/>
              <p:cNvGrpSpPr>
                <a:grpSpLocks/>
              </p:cNvGrpSpPr>
              <p:nvPr/>
            </p:nvGrpSpPr>
            <p:grpSpPr bwMode="auto">
              <a:xfrm>
                <a:off x="3016" y="1979"/>
                <a:ext cx="1316" cy="499"/>
                <a:chOff x="2608" y="1888"/>
                <a:chExt cx="1316" cy="499"/>
              </a:xfrm>
            </p:grpSpPr>
            <p:sp>
              <p:nvSpPr>
                <p:cNvPr id="37917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3334" y="1933"/>
                  <a:ext cx="590" cy="318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91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3107" y="2099"/>
                  <a:ext cx="24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s-ES_tradnl" sz="2400">
                      <a:solidFill>
                        <a:srgbClr val="000099"/>
                      </a:solidFill>
                    </a:rPr>
                    <a:t>S</a:t>
                  </a:r>
                </a:p>
              </p:txBody>
            </p:sp>
            <p:sp>
              <p:nvSpPr>
                <p:cNvPr id="37919" name="Line 44"/>
                <p:cNvSpPr>
                  <a:spLocks noChangeShapeType="1"/>
                </p:cNvSpPr>
                <p:nvPr/>
              </p:nvSpPr>
              <p:spPr bwMode="auto">
                <a:xfrm>
                  <a:off x="2608" y="1888"/>
                  <a:ext cx="499" cy="317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7915" name="Text Box 101"/>
              <p:cNvSpPr txBox="1">
                <a:spLocks noChangeArrowheads="1"/>
              </p:cNvSpPr>
              <p:nvPr/>
            </p:nvSpPr>
            <p:spPr bwMode="auto">
              <a:xfrm>
                <a:off x="3791" y="1979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16" name="Text Box 102"/>
              <p:cNvSpPr txBox="1">
                <a:spLocks noChangeArrowheads="1"/>
              </p:cNvSpPr>
              <p:nvPr/>
            </p:nvSpPr>
            <p:spPr bwMode="auto">
              <a:xfrm>
                <a:off x="3288" y="1979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18" name="Group 106"/>
            <p:cNvGrpSpPr>
              <a:grpSpLocks/>
            </p:cNvGrpSpPr>
            <p:nvPr/>
          </p:nvGrpSpPr>
          <p:grpSpPr bwMode="auto">
            <a:xfrm>
              <a:off x="703263" y="1052513"/>
              <a:ext cx="1060450" cy="2376487"/>
              <a:chOff x="443" y="663"/>
              <a:chExt cx="668" cy="1497"/>
            </a:xfrm>
          </p:grpSpPr>
          <p:sp>
            <p:nvSpPr>
              <p:cNvPr id="37912" name="AutoShape 104"/>
              <p:cNvSpPr>
                <a:spLocks/>
              </p:cNvSpPr>
              <p:nvPr/>
            </p:nvSpPr>
            <p:spPr bwMode="auto">
              <a:xfrm>
                <a:off x="975" y="663"/>
                <a:ext cx="136" cy="1497"/>
              </a:xfrm>
              <a:prstGeom prst="leftBrace">
                <a:avLst>
                  <a:gd name="adj1" fmla="val 91728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3" name="Text Box 105"/>
              <p:cNvSpPr txBox="1">
                <a:spLocks noChangeArrowheads="1"/>
              </p:cNvSpPr>
              <p:nvPr/>
            </p:nvSpPr>
            <p:spPr bwMode="auto">
              <a:xfrm>
                <a:off x="443" y="1248"/>
                <a:ext cx="51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chemeClr val="tx1"/>
                    </a:solidFill>
                  </a:rPr>
                  <a:t>Vías</a:t>
                </a:r>
              </a:p>
            </p:txBody>
          </p:sp>
        </p:grpSp>
        <p:grpSp>
          <p:nvGrpSpPr>
            <p:cNvPr id="19" name="Group 107"/>
            <p:cNvGrpSpPr>
              <a:grpSpLocks/>
            </p:cNvGrpSpPr>
            <p:nvPr/>
          </p:nvGrpSpPr>
          <p:grpSpPr bwMode="auto">
            <a:xfrm>
              <a:off x="539750" y="4005263"/>
              <a:ext cx="1338263" cy="2376487"/>
              <a:chOff x="443" y="663"/>
              <a:chExt cx="668" cy="1497"/>
            </a:xfrm>
          </p:grpSpPr>
          <p:sp>
            <p:nvSpPr>
              <p:cNvPr id="37910" name="AutoShape 108"/>
              <p:cNvSpPr>
                <a:spLocks/>
              </p:cNvSpPr>
              <p:nvPr/>
            </p:nvSpPr>
            <p:spPr bwMode="auto">
              <a:xfrm>
                <a:off x="975" y="663"/>
                <a:ext cx="136" cy="1497"/>
              </a:xfrm>
              <a:prstGeom prst="leftBrace">
                <a:avLst>
                  <a:gd name="adj1" fmla="val 91728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1" name="Text Box 109"/>
              <p:cNvSpPr txBox="1">
                <a:spLocks noChangeArrowheads="1"/>
              </p:cNvSpPr>
              <p:nvPr/>
            </p:nvSpPr>
            <p:spPr bwMode="auto">
              <a:xfrm>
                <a:off x="443" y="1248"/>
                <a:ext cx="54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chemeClr val="tx1"/>
                    </a:solidFill>
                  </a:rPr>
                  <a:t>Ciclos</a:t>
                </a:r>
              </a:p>
            </p:txBody>
          </p:sp>
        </p:grpSp>
        <p:grpSp>
          <p:nvGrpSpPr>
            <p:cNvPr id="20" name="Group 113"/>
            <p:cNvGrpSpPr>
              <a:grpSpLocks/>
            </p:cNvGrpSpPr>
            <p:nvPr/>
          </p:nvGrpSpPr>
          <p:grpSpPr bwMode="auto">
            <a:xfrm>
              <a:off x="7164388" y="4005263"/>
              <a:ext cx="1897062" cy="2592387"/>
              <a:chOff x="4513" y="2523"/>
              <a:chExt cx="1195" cy="1633"/>
            </a:xfrm>
          </p:grpSpPr>
          <p:sp>
            <p:nvSpPr>
              <p:cNvPr id="37908" name="AutoShape 110"/>
              <p:cNvSpPr>
                <a:spLocks/>
              </p:cNvSpPr>
              <p:nvPr/>
            </p:nvSpPr>
            <p:spPr bwMode="auto">
              <a:xfrm>
                <a:off x="4513" y="2523"/>
                <a:ext cx="181" cy="1633"/>
              </a:xfrm>
              <a:prstGeom prst="rightBrace">
                <a:avLst>
                  <a:gd name="adj1" fmla="val 75184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_tradnl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09" name="Text Box 112"/>
              <p:cNvSpPr txBox="1">
                <a:spLocks noChangeArrowheads="1"/>
              </p:cNvSpPr>
              <p:nvPr/>
            </p:nvSpPr>
            <p:spPr bwMode="auto">
              <a:xfrm>
                <a:off x="4694" y="3187"/>
                <a:ext cx="10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chemeClr val="tx1"/>
                    </a:solidFill>
                  </a:rPr>
                  <a:t>Cascadas</a:t>
                </a:r>
              </a:p>
            </p:txBody>
          </p:sp>
        </p:grpSp>
      </p:grpSp>
      <p:sp>
        <p:nvSpPr>
          <p:cNvPr id="22" name="CuadroTexto 21"/>
          <p:cNvSpPr txBox="1"/>
          <p:nvPr/>
        </p:nvSpPr>
        <p:spPr>
          <a:xfrm>
            <a:off x="2818806" y="11055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98" name="CuadroTexto 97"/>
          <p:cNvSpPr txBox="1"/>
          <p:nvPr/>
        </p:nvSpPr>
        <p:spPr>
          <a:xfrm>
            <a:off x="3879690" y="110558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FF00"/>
                </a:solidFill>
              </a:rPr>
              <a:t>b</a:t>
            </a:r>
          </a:p>
        </p:txBody>
      </p:sp>
      <p:sp>
        <p:nvSpPr>
          <p:cNvPr id="99" name="CuadroTexto 98"/>
          <p:cNvSpPr txBox="1"/>
          <p:nvPr/>
        </p:nvSpPr>
        <p:spPr>
          <a:xfrm>
            <a:off x="4979046" y="11055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c</a:t>
            </a:r>
          </a:p>
        </p:txBody>
      </p:sp>
      <p:sp>
        <p:nvSpPr>
          <p:cNvPr id="100" name="CuadroTexto 99"/>
          <p:cNvSpPr txBox="1"/>
          <p:nvPr/>
        </p:nvSpPr>
        <p:spPr>
          <a:xfrm>
            <a:off x="6184900" y="1105557"/>
            <a:ext cx="431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0070C0"/>
                </a:solidFill>
              </a:rPr>
              <a:t>d</a:t>
            </a:r>
          </a:p>
        </p:txBody>
      </p:sp>
      <p:sp>
        <p:nvSpPr>
          <p:cNvPr id="101" name="CuadroTexto 100"/>
          <p:cNvSpPr txBox="1"/>
          <p:nvPr/>
        </p:nvSpPr>
        <p:spPr>
          <a:xfrm>
            <a:off x="6212210" y="1702128"/>
            <a:ext cx="431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EA6A00"/>
                </a:solidFill>
              </a:rPr>
              <a:t>e</a:t>
            </a:r>
          </a:p>
        </p:txBody>
      </p:sp>
      <p:sp>
        <p:nvSpPr>
          <p:cNvPr id="102" name="CuadroTexto 101"/>
          <p:cNvSpPr txBox="1"/>
          <p:nvPr/>
        </p:nvSpPr>
        <p:spPr>
          <a:xfrm>
            <a:off x="5076056" y="160963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c</a:t>
            </a:r>
          </a:p>
        </p:txBody>
      </p:sp>
      <p:sp>
        <p:nvSpPr>
          <p:cNvPr id="103" name="CuadroTexto 102"/>
          <p:cNvSpPr txBox="1"/>
          <p:nvPr/>
        </p:nvSpPr>
        <p:spPr>
          <a:xfrm>
            <a:off x="2818806" y="2492896"/>
            <a:ext cx="30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f</a:t>
            </a:r>
          </a:p>
        </p:txBody>
      </p:sp>
      <p:sp>
        <p:nvSpPr>
          <p:cNvPr id="104" name="CuadroTexto 103"/>
          <p:cNvSpPr txBox="1"/>
          <p:nvPr/>
        </p:nvSpPr>
        <p:spPr>
          <a:xfrm>
            <a:off x="3926618" y="2466018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6600"/>
                </a:solidFill>
              </a:rPr>
              <a:t>g</a:t>
            </a:r>
          </a:p>
        </p:txBody>
      </p:sp>
      <p:sp>
        <p:nvSpPr>
          <p:cNvPr id="105" name="CuadroTexto 104"/>
          <p:cNvSpPr txBox="1"/>
          <p:nvPr/>
        </p:nvSpPr>
        <p:spPr>
          <a:xfrm>
            <a:off x="5046663" y="2492896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3300"/>
                </a:solidFill>
              </a:rPr>
              <a:t>h</a:t>
            </a:r>
          </a:p>
        </p:txBody>
      </p:sp>
      <p:sp>
        <p:nvSpPr>
          <p:cNvPr id="106" name="CuadroTexto 105"/>
          <p:cNvSpPr txBox="1"/>
          <p:nvPr/>
        </p:nvSpPr>
        <p:spPr>
          <a:xfrm>
            <a:off x="6157128" y="254906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66"/>
                </a:solidFill>
              </a:rPr>
              <a:t>i</a:t>
            </a:r>
          </a:p>
        </p:txBody>
      </p:sp>
      <p:sp>
        <p:nvSpPr>
          <p:cNvPr id="107" name="CuadroTexto 106"/>
          <p:cNvSpPr txBox="1"/>
          <p:nvPr/>
        </p:nvSpPr>
        <p:spPr>
          <a:xfrm>
            <a:off x="6336044" y="3393281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j</a:t>
            </a:r>
          </a:p>
        </p:txBody>
      </p:sp>
      <p:sp>
        <p:nvSpPr>
          <p:cNvPr id="108" name="CuadroTexto 107"/>
          <p:cNvSpPr txBox="1"/>
          <p:nvPr/>
        </p:nvSpPr>
        <p:spPr>
          <a:xfrm>
            <a:off x="4954503" y="332506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109" name="CuadroTexto 108"/>
          <p:cNvSpPr txBox="1"/>
          <p:nvPr/>
        </p:nvSpPr>
        <p:spPr>
          <a:xfrm>
            <a:off x="3221579" y="449169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10" name="CuadroTexto 109"/>
          <p:cNvSpPr txBox="1"/>
          <p:nvPr/>
        </p:nvSpPr>
        <p:spPr>
          <a:xfrm>
            <a:off x="3304011" y="5765499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chemeClr val="bg2">
                    <a:lumMod val="50000"/>
                  </a:schemeClr>
                </a:solidFill>
              </a:rPr>
              <a:t>m</a:t>
            </a:r>
          </a:p>
        </p:txBody>
      </p:sp>
      <p:sp>
        <p:nvSpPr>
          <p:cNvPr id="111" name="CuadroTexto 110"/>
          <p:cNvSpPr txBox="1"/>
          <p:nvPr/>
        </p:nvSpPr>
        <p:spPr>
          <a:xfrm>
            <a:off x="2016566" y="579596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66"/>
                </a:solidFill>
              </a:rPr>
              <a:t>n</a:t>
            </a:r>
          </a:p>
        </p:txBody>
      </p:sp>
      <p:sp>
        <p:nvSpPr>
          <p:cNvPr id="112" name="CuadroTexto 111"/>
          <p:cNvSpPr txBox="1"/>
          <p:nvPr/>
        </p:nvSpPr>
        <p:spPr>
          <a:xfrm>
            <a:off x="1878013" y="4606313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FF00"/>
                </a:solidFill>
              </a:rPr>
              <a:t>ñ</a:t>
            </a:r>
          </a:p>
        </p:txBody>
      </p:sp>
      <p:sp>
        <p:nvSpPr>
          <p:cNvPr id="113" name="CuadroTexto 112"/>
          <p:cNvSpPr txBox="1"/>
          <p:nvPr/>
        </p:nvSpPr>
        <p:spPr>
          <a:xfrm>
            <a:off x="5017561" y="416308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FF00"/>
                </a:solidFill>
              </a:rPr>
              <a:t>o</a:t>
            </a:r>
          </a:p>
        </p:txBody>
      </p:sp>
      <p:sp>
        <p:nvSpPr>
          <p:cNvPr id="114" name="CuadroTexto 113"/>
          <p:cNvSpPr txBox="1"/>
          <p:nvPr/>
        </p:nvSpPr>
        <p:spPr>
          <a:xfrm>
            <a:off x="5669329" y="5299652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C00000"/>
                </a:solidFill>
              </a:rPr>
              <a:t>p</a:t>
            </a:r>
          </a:p>
        </p:txBody>
      </p:sp>
      <p:sp>
        <p:nvSpPr>
          <p:cNvPr id="115" name="CuadroTexto 114"/>
          <p:cNvSpPr txBox="1"/>
          <p:nvPr/>
        </p:nvSpPr>
        <p:spPr>
          <a:xfrm>
            <a:off x="6267745" y="6063095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C000"/>
                </a:solidFill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98433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 err="1">
                <a:solidFill>
                  <a:srgbClr val="FFFF00"/>
                </a:solidFill>
              </a:rPr>
              <a:t>Energía</a:t>
            </a:r>
            <a:r>
              <a:rPr lang="en-US" sz="2800" dirty="0">
                <a:solidFill>
                  <a:srgbClr val="FFFF00"/>
                </a:solidFill>
              </a:rPr>
              <a:t> de </a:t>
            </a:r>
            <a:r>
              <a:rPr lang="en-US" sz="2800" dirty="0" err="1">
                <a:solidFill>
                  <a:srgbClr val="FFFF00"/>
                </a:solidFill>
              </a:rPr>
              <a:t>activación</a:t>
            </a:r>
            <a:r>
              <a:rPr lang="en-US" sz="2800" dirty="0">
                <a:solidFill>
                  <a:srgbClr val="FFFF00"/>
                </a:solidFill>
              </a:rPr>
              <a:t> de </a:t>
            </a:r>
            <a:r>
              <a:rPr lang="en-US" sz="2800" dirty="0" err="1">
                <a:solidFill>
                  <a:srgbClr val="FFFF00"/>
                </a:solidFill>
              </a:rPr>
              <a:t>una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reacción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3250" name="Freeform 2"/>
          <p:cNvSpPr>
            <a:spLocks/>
          </p:cNvSpPr>
          <p:nvPr/>
        </p:nvSpPr>
        <p:spPr bwMode="auto">
          <a:xfrm>
            <a:off x="1879302" y="3665319"/>
            <a:ext cx="3552245" cy="2107917"/>
          </a:xfrm>
          <a:custGeom>
            <a:avLst/>
            <a:gdLst/>
            <a:ahLst/>
            <a:cxnLst>
              <a:cxn ang="0">
                <a:pos x="20" y="734"/>
              </a:cxn>
              <a:cxn ang="0">
                <a:pos x="140" y="734"/>
              </a:cxn>
              <a:cxn ang="0">
                <a:pos x="860" y="82"/>
              </a:cxn>
              <a:cxn ang="0">
                <a:pos x="1700" y="1223"/>
              </a:cxn>
              <a:cxn ang="0">
                <a:pos x="2540" y="1386"/>
              </a:cxn>
            </a:cxnLst>
            <a:rect l="0" t="0" r="r" b="b"/>
            <a:pathLst>
              <a:path w="2540" h="1440">
                <a:moveTo>
                  <a:pt x="20" y="734"/>
                </a:moveTo>
                <a:cubicBezTo>
                  <a:pt x="10" y="788"/>
                  <a:pt x="0" y="843"/>
                  <a:pt x="140" y="734"/>
                </a:cubicBezTo>
                <a:cubicBezTo>
                  <a:pt x="280" y="625"/>
                  <a:pt x="600" y="0"/>
                  <a:pt x="860" y="82"/>
                </a:cubicBezTo>
                <a:cubicBezTo>
                  <a:pt x="1120" y="164"/>
                  <a:pt x="1420" y="1006"/>
                  <a:pt x="1700" y="1223"/>
                </a:cubicBezTo>
                <a:cubicBezTo>
                  <a:pt x="1980" y="1440"/>
                  <a:pt x="2400" y="1359"/>
                  <a:pt x="2540" y="138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34 Grupo"/>
          <p:cNvGrpSpPr/>
          <p:nvPr/>
        </p:nvGrpSpPr>
        <p:grpSpPr>
          <a:xfrm>
            <a:off x="725516" y="2920181"/>
            <a:ext cx="6561098" cy="3509215"/>
            <a:chOff x="1132198" y="1928802"/>
            <a:chExt cx="6561098" cy="3509215"/>
          </a:xfrm>
        </p:grpSpPr>
        <p:sp>
          <p:nvSpPr>
            <p:cNvPr id="53251" name="Line 3"/>
            <p:cNvSpPr>
              <a:spLocks noChangeShapeType="1"/>
            </p:cNvSpPr>
            <p:nvPr/>
          </p:nvSpPr>
          <p:spPr bwMode="auto">
            <a:xfrm>
              <a:off x="2285984" y="2000240"/>
              <a:ext cx="0" cy="30003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52" name="Line 4"/>
            <p:cNvSpPr>
              <a:spLocks noChangeShapeType="1"/>
            </p:cNvSpPr>
            <p:nvPr/>
          </p:nvSpPr>
          <p:spPr bwMode="auto">
            <a:xfrm>
              <a:off x="2285984" y="5000633"/>
              <a:ext cx="52864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1132198" y="1928802"/>
              <a:ext cx="10823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Energia</a:t>
              </a:r>
              <a:endParaRPr lang="en-US" dirty="0"/>
            </a:p>
            <a:p>
              <a:pPr algn="ctr"/>
              <a:r>
                <a:rPr lang="en-US" dirty="0"/>
                <a:t> </a:t>
              </a:r>
              <a:r>
                <a:rPr lang="en-US" dirty="0" err="1"/>
                <a:t>libre</a:t>
              </a:r>
              <a:r>
                <a:rPr lang="en-US" dirty="0"/>
                <a:t> (G)</a:t>
              </a: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5072066" y="5068685"/>
              <a:ext cx="2621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Progreso</a:t>
              </a:r>
              <a:r>
                <a:rPr lang="en-US" dirty="0"/>
                <a:t> de la </a:t>
              </a:r>
              <a:r>
                <a:rPr lang="en-US" dirty="0" err="1"/>
                <a:t>reaccion</a:t>
              </a:r>
              <a:endParaRPr lang="en-US" dirty="0"/>
            </a:p>
          </p:txBody>
        </p:sp>
      </p:grpSp>
      <p:grpSp>
        <p:nvGrpSpPr>
          <p:cNvPr id="24" name="23 Grupo"/>
          <p:cNvGrpSpPr/>
          <p:nvPr/>
        </p:nvGrpSpPr>
        <p:grpSpPr>
          <a:xfrm>
            <a:off x="2307930" y="3059668"/>
            <a:ext cx="1737360" cy="719357"/>
            <a:chOff x="2714612" y="1996851"/>
            <a:chExt cx="1737360" cy="719357"/>
          </a:xfrm>
        </p:grpSpPr>
        <p:cxnSp>
          <p:nvCxnSpPr>
            <p:cNvPr id="13" name="12 Conector recto"/>
            <p:cNvCxnSpPr/>
            <p:nvPr/>
          </p:nvCxnSpPr>
          <p:spPr>
            <a:xfrm>
              <a:off x="2714612" y="2714620"/>
              <a:ext cx="1737360" cy="1588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14 CuadroTexto"/>
            <p:cNvSpPr txBox="1"/>
            <p:nvPr/>
          </p:nvSpPr>
          <p:spPr>
            <a:xfrm>
              <a:off x="2885181" y="1996851"/>
              <a:ext cx="12234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Estado de</a:t>
              </a:r>
            </a:p>
            <a:p>
              <a:pPr algn="ctr"/>
              <a:r>
                <a:rPr lang="en-US" dirty="0" err="1"/>
                <a:t>activación</a:t>
              </a:r>
              <a:endParaRPr lang="en-US" dirty="0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093880" y="3777437"/>
            <a:ext cx="2090124" cy="1071570"/>
            <a:chOff x="4500562" y="2714620"/>
            <a:chExt cx="2090124" cy="1071570"/>
          </a:xfrm>
        </p:grpSpPr>
        <p:sp>
          <p:nvSpPr>
            <p:cNvPr id="16" name="15 Cerrar llave"/>
            <p:cNvSpPr/>
            <p:nvPr/>
          </p:nvSpPr>
          <p:spPr>
            <a:xfrm>
              <a:off x="4500562" y="2714620"/>
              <a:ext cx="357190" cy="1071570"/>
            </a:xfrm>
            <a:prstGeom prst="rightBrace">
              <a:avLst>
                <a:gd name="adj1" fmla="val 8333"/>
                <a:gd name="adj2" fmla="val 49999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4854312" y="2802661"/>
              <a:ext cx="17363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Energia</a:t>
              </a:r>
              <a:r>
                <a:rPr lang="en-US" dirty="0"/>
                <a:t> de </a:t>
              </a:r>
            </a:p>
            <a:p>
              <a:pPr algn="ctr"/>
              <a:r>
                <a:rPr lang="en-US" dirty="0" err="1"/>
                <a:t>Activacion</a:t>
              </a:r>
              <a:r>
                <a:rPr lang="en-US" dirty="0"/>
                <a:t> (Ea)</a:t>
              </a:r>
            </a:p>
          </p:txBody>
        </p:sp>
      </p:grpSp>
      <p:grpSp>
        <p:nvGrpSpPr>
          <p:cNvPr id="25" name="24 Grupo"/>
          <p:cNvGrpSpPr/>
          <p:nvPr/>
        </p:nvGrpSpPr>
        <p:grpSpPr>
          <a:xfrm>
            <a:off x="4093880" y="4920445"/>
            <a:ext cx="2426987" cy="785818"/>
            <a:chOff x="4500562" y="3786190"/>
            <a:chExt cx="2426987" cy="785818"/>
          </a:xfrm>
        </p:grpSpPr>
        <p:sp>
          <p:nvSpPr>
            <p:cNvPr id="18" name="17 Cerrar llave"/>
            <p:cNvSpPr/>
            <p:nvPr/>
          </p:nvSpPr>
          <p:spPr>
            <a:xfrm>
              <a:off x="4500562" y="3786190"/>
              <a:ext cx="142876" cy="785818"/>
            </a:xfrm>
            <a:prstGeom prst="rightBrace">
              <a:avLst>
                <a:gd name="adj1" fmla="val 8333"/>
                <a:gd name="adj2" fmla="val 49999"/>
              </a:avLst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4857752" y="4000504"/>
              <a:ext cx="2069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dirty="0"/>
                <a:t>Δ</a:t>
              </a:r>
              <a:r>
                <a:rPr lang="en-US" dirty="0"/>
                <a:t>G (-) de </a:t>
              </a:r>
              <a:r>
                <a:rPr lang="en-US" dirty="0" err="1"/>
                <a:t>reaccion</a:t>
              </a:r>
              <a:endParaRPr lang="en-US" dirty="0"/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93352" y="4479675"/>
            <a:ext cx="2428892" cy="646331"/>
            <a:chOff x="500034" y="3429000"/>
            <a:chExt cx="2428892" cy="646331"/>
          </a:xfrm>
        </p:grpSpPr>
        <p:cxnSp>
          <p:nvCxnSpPr>
            <p:cNvPr id="8" name="7 Conector recto"/>
            <p:cNvCxnSpPr/>
            <p:nvPr/>
          </p:nvCxnSpPr>
          <p:spPr>
            <a:xfrm>
              <a:off x="2000232" y="3786190"/>
              <a:ext cx="928694" cy="15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19 CuadroTexto"/>
            <p:cNvSpPr txBox="1"/>
            <p:nvPr/>
          </p:nvSpPr>
          <p:spPr>
            <a:xfrm>
              <a:off x="500034" y="3429000"/>
              <a:ext cx="19752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G</a:t>
              </a:r>
              <a:r>
                <a:rPr lang="en-US" baseline="-25000" dirty="0"/>
                <a:t>1</a:t>
              </a:r>
              <a:r>
                <a:rPr lang="en-US" dirty="0"/>
                <a:t> de </a:t>
              </a:r>
              <a:r>
                <a:rPr lang="en-US" dirty="0" err="1"/>
                <a:t>Reactivos</a:t>
              </a:r>
              <a:r>
                <a:rPr lang="en-US" dirty="0"/>
                <a:t>  </a:t>
              </a:r>
            </a:p>
            <a:p>
              <a:pPr algn="ctr"/>
              <a:r>
                <a:rPr lang="en-US" dirty="0"/>
                <a:t>A+B</a:t>
              </a:r>
            </a:p>
          </p:txBody>
        </p:sp>
      </p:grpSp>
      <p:grpSp>
        <p:nvGrpSpPr>
          <p:cNvPr id="27" name="26 Grupo"/>
          <p:cNvGrpSpPr/>
          <p:nvPr/>
        </p:nvGrpSpPr>
        <p:grpSpPr>
          <a:xfrm>
            <a:off x="4376786" y="5408369"/>
            <a:ext cx="3838552" cy="369332"/>
            <a:chOff x="4783468" y="4345552"/>
            <a:chExt cx="3838552" cy="369332"/>
          </a:xfrm>
        </p:grpSpPr>
        <p:cxnSp>
          <p:nvCxnSpPr>
            <p:cNvPr id="9" name="8 Conector recto"/>
            <p:cNvCxnSpPr/>
            <p:nvPr/>
          </p:nvCxnSpPr>
          <p:spPr>
            <a:xfrm>
              <a:off x="4783468" y="4643446"/>
              <a:ext cx="1645920" cy="15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20 CuadroTexto"/>
            <p:cNvSpPr txBox="1"/>
            <p:nvPr/>
          </p:nvSpPr>
          <p:spPr>
            <a:xfrm>
              <a:off x="6173913" y="4345552"/>
              <a:ext cx="2448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G</a:t>
              </a:r>
              <a:r>
                <a:rPr lang="en-US" baseline="-25000" dirty="0"/>
                <a:t>2</a:t>
              </a:r>
              <a:r>
                <a:rPr lang="en-US" dirty="0"/>
                <a:t> de </a:t>
              </a:r>
              <a:r>
                <a:rPr lang="en-US" dirty="0" err="1"/>
                <a:t>Productos</a:t>
              </a:r>
              <a:r>
                <a:rPr lang="en-US" dirty="0"/>
                <a:t> C+D</a:t>
              </a:r>
            </a:p>
          </p:txBody>
        </p:sp>
      </p:grpSp>
      <p:grpSp>
        <p:nvGrpSpPr>
          <p:cNvPr id="34" name="33 Grupo"/>
          <p:cNvGrpSpPr/>
          <p:nvPr/>
        </p:nvGrpSpPr>
        <p:grpSpPr>
          <a:xfrm>
            <a:off x="3071802" y="1357298"/>
            <a:ext cx="3151091" cy="482560"/>
            <a:chOff x="2614978" y="1681451"/>
            <a:chExt cx="3151091" cy="482560"/>
          </a:xfrm>
        </p:grpSpPr>
        <p:sp>
          <p:nvSpPr>
            <p:cNvPr id="30" name="29 CuadroTexto"/>
            <p:cNvSpPr txBox="1"/>
            <p:nvPr/>
          </p:nvSpPr>
          <p:spPr>
            <a:xfrm>
              <a:off x="2614978" y="1702346"/>
              <a:ext cx="9274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A + B</a:t>
              </a:r>
            </a:p>
          </p:txBody>
        </p:sp>
        <p:cxnSp>
          <p:nvCxnSpPr>
            <p:cNvPr id="32" name="31 Conector recto de flecha"/>
            <p:cNvCxnSpPr/>
            <p:nvPr/>
          </p:nvCxnSpPr>
          <p:spPr>
            <a:xfrm>
              <a:off x="3571868" y="1927214"/>
              <a:ext cx="1143008" cy="1588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32 CuadroTexto"/>
            <p:cNvSpPr txBox="1"/>
            <p:nvPr/>
          </p:nvSpPr>
          <p:spPr>
            <a:xfrm>
              <a:off x="4786314" y="1681451"/>
              <a:ext cx="9797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 + D</a:t>
              </a:r>
            </a:p>
          </p:txBody>
        </p:sp>
      </p:grpSp>
      <p:sp>
        <p:nvSpPr>
          <p:cNvPr id="37" name="Freeform 2"/>
          <p:cNvSpPr>
            <a:spLocks/>
          </p:cNvSpPr>
          <p:nvPr/>
        </p:nvSpPr>
        <p:spPr bwMode="auto">
          <a:xfrm rot="529925">
            <a:off x="1894451" y="4554564"/>
            <a:ext cx="3357586" cy="934453"/>
          </a:xfrm>
          <a:custGeom>
            <a:avLst/>
            <a:gdLst/>
            <a:ahLst/>
            <a:cxnLst>
              <a:cxn ang="0">
                <a:pos x="20" y="734"/>
              </a:cxn>
              <a:cxn ang="0">
                <a:pos x="140" y="734"/>
              </a:cxn>
              <a:cxn ang="0">
                <a:pos x="860" y="82"/>
              </a:cxn>
              <a:cxn ang="0">
                <a:pos x="1700" y="1223"/>
              </a:cxn>
              <a:cxn ang="0">
                <a:pos x="2540" y="1386"/>
              </a:cxn>
            </a:cxnLst>
            <a:rect l="0" t="0" r="r" b="b"/>
            <a:pathLst>
              <a:path w="2540" h="1440">
                <a:moveTo>
                  <a:pt x="20" y="734"/>
                </a:moveTo>
                <a:cubicBezTo>
                  <a:pt x="10" y="788"/>
                  <a:pt x="0" y="843"/>
                  <a:pt x="140" y="734"/>
                </a:cubicBezTo>
                <a:cubicBezTo>
                  <a:pt x="280" y="625"/>
                  <a:pt x="600" y="0"/>
                  <a:pt x="860" y="82"/>
                </a:cubicBezTo>
                <a:cubicBezTo>
                  <a:pt x="1120" y="164"/>
                  <a:pt x="1420" y="1006"/>
                  <a:pt x="1700" y="1223"/>
                </a:cubicBezTo>
                <a:cubicBezTo>
                  <a:pt x="1980" y="1440"/>
                  <a:pt x="2400" y="1359"/>
                  <a:pt x="2540" y="1386"/>
                </a:cubicBezTo>
              </a:path>
            </a:pathLst>
          </a:custGeom>
          <a:noFill/>
          <a:ln w="381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" name="37 Grupo"/>
          <p:cNvGrpSpPr/>
          <p:nvPr/>
        </p:nvGrpSpPr>
        <p:grpSpPr>
          <a:xfrm>
            <a:off x="4286332" y="4491816"/>
            <a:ext cx="2181519" cy="646332"/>
            <a:chOff x="4786314" y="2714622"/>
            <a:chExt cx="2181519" cy="1211874"/>
          </a:xfrm>
        </p:grpSpPr>
        <p:sp>
          <p:nvSpPr>
            <p:cNvPr id="39" name="38 Cerrar llave"/>
            <p:cNvSpPr/>
            <p:nvPr/>
          </p:nvSpPr>
          <p:spPr>
            <a:xfrm>
              <a:off x="4786314" y="2714622"/>
              <a:ext cx="236176" cy="937625"/>
            </a:xfrm>
            <a:prstGeom prst="rightBrace">
              <a:avLst>
                <a:gd name="adj1" fmla="val 8333"/>
                <a:gd name="adj2" fmla="val 49999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5000628" y="2714624"/>
              <a:ext cx="1967205" cy="1211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Ea de la </a:t>
              </a:r>
              <a:r>
                <a:rPr lang="en-US" dirty="0" err="1"/>
                <a:t>reaccion</a:t>
              </a:r>
              <a:endParaRPr lang="en-US" dirty="0"/>
            </a:p>
            <a:p>
              <a:pPr algn="ctr"/>
              <a:r>
                <a:rPr lang="en-US" dirty="0" err="1"/>
                <a:t>catalizada</a:t>
              </a:r>
              <a:endParaRPr lang="en-US" dirty="0"/>
            </a:p>
          </p:txBody>
        </p:sp>
      </p:grpSp>
      <p:sp>
        <p:nvSpPr>
          <p:cNvPr id="36" name="35 CuadroTexto"/>
          <p:cNvSpPr txBox="1"/>
          <p:nvPr/>
        </p:nvSpPr>
        <p:spPr>
          <a:xfrm>
            <a:off x="3857620" y="1202280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FFC000"/>
                </a:solidFill>
              </a:rPr>
              <a:t>Catalizador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857620" y="2094548"/>
            <a:ext cx="5214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 </a:t>
            </a:r>
            <a:r>
              <a:rPr lang="en-US" dirty="0" err="1"/>
              <a:t>velocidad</a:t>
            </a:r>
            <a:r>
              <a:rPr lang="en-US" dirty="0"/>
              <a:t> a la </a:t>
            </a:r>
            <a:r>
              <a:rPr lang="en-US" dirty="0" err="1"/>
              <a:t>cual</a:t>
            </a:r>
            <a:r>
              <a:rPr lang="en-US" dirty="0"/>
              <a:t> se produce el </a:t>
            </a:r>
            <a:r>
              <a:rPr lang="en-US" dirty="0" err="1"/>
              <a:t>intermediario</a:t>
            </a:r>
            <a:r>
              <a:rPr lang="en-US" dirty="0"/>
              <a:t> de </a:t>
            </a:r>
            <a:r>
              <a:rPr lang="en-US" dirty="0" err="1"/>
              <a:t>transición</a:t>
            </a:r>
            <a:r>
              <a:rPr lang="en-US" dirty="0"/>
              <a:t> </a:t>
            </a:r>
            <a:r>
              <a:rPr lang="en-US" dirty="0" err="1"/>
              <a:t>depende</a:t>
            </a:r>
            <a:r>
              <a:rPr lang="en-US" dirty="0"/>
              <a:t> de:</a:t>
            </a:r>
          </a:p>
          <a:p>
            <a:r>
              <a:rPr lang="en-US" dirty="0"/>
              <a:t>1- la Ea,</a:t>
            </a:r>
          </a:p>
          <a:p>
            <a:r>
              <a:rPr lang="en-US" dirty="0"/>
              <a:t>2- la </a:t>
            </a:r>
            <a:r>
              <a:rPr lang="en-US" dirty="0" err="1"/>
              <a:t>frecuencia</a:t>
            </a:r>
            <a:r>
              <a:rPr lang="en-US" dirty="0"/>
              <a:t> de </a:t>
            </a:r>
            <a:r>
              <a:rPr lang="en-US" dirty="0" err="1"/>
              <a:t>choques</a:t>
            </a:r>
            <a:r>
              <a:rPr lang="en-US" dirty="0"/>
              <a:t> entre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moléculas</a:t>
            </a:r>
            <a:r>
              <a:rPr lang="en-US" dirty="0"/>
              <a:t>.</a:t>
            </a:r>
          </a:p>
          <a:p>
            <a:r>
              <a:rPr lang="en-US" dirty="0"/>
              <a:t>3- </a:t>
            </a:r>
            <a:r>
              <a:rPr lang="en-US" dirty="0" err="1"/>
              <a:t>orientación</a:t>
            </a:r>
            <a:r>
              <a:rPr lang="en-US" dirty="0"/>
              <a:t> </a:t>
            </a:r>
            <a:r>
              <a:rPr lang="en-US" dirty="0" err="1"/>
              <a:t>adecuada</a:t>
            </a:r>
            <a:r>
              <a:rPr lang="en-US" dirty="0"/>
              <a:t> de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moléculas</a:t>
            </a:r>
            <a:r>
              <a:rPr lang="en-US" dirty="0"/>
              <a:t>. </a:t>
            </a:r>
          </a:p>
        </p:txBody>
      </p:sp>
      <p:cxnSp>
        <p:nvCxnSpPr>
          <p:cNvPr id="43" name="42 Conector recto de flecha"/>
          <p:cNvCxnSpPr/>
          <p:nvPr/>
        </p:nvCxnSpPr>
        <p:spPr>
          <a:xfrm rot="5400000">
            <a:off x="2643174" y="4143380"/>
            <a:ext cx="71438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37" grpId="0" animBg="1"/>
      <p:bldP spid="36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57158" y="428604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i="1" dirty="0" err="1">
                <a:solidFill>
                  <a:srgbClr val="0000FF"/>
                </a:solidFill>
                <a:latin typeface="Berlin Sans FB Demi" pitchFamily="34" charset="0"/>
              </a:rPr>
              <a:t>Catalizador</a:t>
            </a:r>
            <a:r>
              <a:rPr lang="en-US" sz="2400" b="1" dirty="0">
                <a:latin typeface="Berlin Sans FB Demi" pitchFamily="34" charset="0"/>
              </a:rPr>
              <a:t>: </a:t>
            </a:r>
            <a:r>
              <a:rPr lang="en-US" sz="2400" b="1" dirty="0" err="1">
                <a:latin typeface="Berlin Sans FB Demi" pitchFamily="34" charset="0"/>
              </a:rPr>
              <a:t>agente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capaz</a:t>
            </a:r>
            <a:r>
              <a:rPr lang="en-US" sz="2400" b="1" dirty="0">
                <a:latin typeface="Berlin Sans FB Demi" pitchFamily="34" charset="0"/>
              </a:rPr>
              <a:t> de </a:t>
            </a:r>
            <a:r>
              <a:rPr lang="en-US" sz="2400" b="1" dirty="0" err="1">
                <a:latin typeface="Berlin Sans FB Demi" pitchFamily="34" charset="0"/>
              </a:rPr>
              <a:t>acelerar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una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reacción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química</a:t>
            </a:r>
            <a:r>
              <a:rPr lang="en-US" sz="2400" b="1" dirty="0">
                <a:latin typeface="Berlin Sans FB Demi" pitchFamily="34" charset="0"/>
              </a:rPr>
              <a:t>, sin </a:t>
            </a:r>
            <a:r>
              <a:rPr lang="en-US" sz="2400" b="1" dirty="0" err="1">
                <a:latin typeface="Berlin Sans FB Demi" pitchFamily="34" charset="0"/>
              </a:rPr>
              <a:t>formar</a:t>
            </a:r>
            <a:r>
              <a:rPr lang="en-US" sz="2400" b="1" dirty="0">
                <a:latin typeface="Berlin Sans FB Demi" pitchFamily="34" charset="0"/>
              </a:rPr>
              <a:t> parte de los </a:t>
            </a:r>
            <a:r>
              <a:rPr lang="en-US" sz="2400" b="1" dirty="0" err="1">
                <a:latin typeface="Berlin Sans FB Demi" pitchFamily="34" charset="0"/>
              </a:rPr>
              <a:t>productos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formados</a:t>
            </a:r>
            <a:r>
              <a:rPr lang="en-US" sz="2400" b="1" dirty="0">
                <a:latin typeface="Berlin Sans FB Demi" pitchFamily="34" charset="0"/>
              </a:rPr>
              <a:t>, </a:t>
            </a:r>
            <a:r>
              <a:rPr lang="en-US" sz="2400" b="1" dirty="0" err="1">
                <a:latin typeface="Berlin Sans FB Demi" pitchFamily="34" charset="0"/>
              </a:rPr>
              <a:t>ni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desgastarse</a:t>
            </a:r>
            <a:r>
              <a:rPr lang="en-US" sz="2400" b="1" dirty="0">
                <a:latin typeface="Berlin Sans FB Demi" pitchFamily="34" charset="0"/>
              </a:rPr>
              <a:t> en el </a:t>
            </a:r>
            <a:r>
              <a:rPr lang="en-US" sz="2400" b="1" dirty="0" err="1">
                <a:latin typeface="Berlin Sans FB Demi" pitchFamily="34" charset="0"/>
              </a:rPr>
              <a:t>proceso</a:t>
            </a:r>
            <a:r>
              <a:rPr lang="en-US" sz="2400" b="1" dirty="0">
                <a:latin typeface="Berlin Sans FB Demi" pitchFamily="34" charset="0"/>
              </a:rPr>
              <a:t>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428596" y="1785926"/>
            <a:ext cx="80724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Las ENZIMAS son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macromoléculas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que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funcionan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como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catalizadores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biológicos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,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ya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que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disminuyen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la Ea y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favorecen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la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orientación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de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las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moléculas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reaccionantes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14" y="3933056"/>
            <a:ext cx="7998645" cy="1713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468313" y="928688"/>
            <a:ext cx="8229600" cy="5184775"/>
          </a:xfrm>
          <a:solidFill>
            <a:schemeClr val="bg1">
              <a:lumMod val="85000"/>
            </a:schemeClr>
          </a:solidFill>
          <a:ln>
            <a:solidFill>
              <a:srgbClr val="5A1AE8"/>
            </a:solidFill>
          </a:ln>
        </p:spPr>
        <p:txBody>
          <a:bodyPr>
            <a:normAutofit fontScale="92500" lnSpcReduction="20000"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La/s sustancia/s sobre la/s cual/es actúa/n se denomina/n SUSTRATO (S).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SITIO DE UNION AL SUSTRATO (Sitio Activo)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s-ES" sz="2400" dirty="0"/>
              <a:t>    Uniones no Covalentes: </a:t>
            </a:r>
            <a:r>
              <a:rPr lang="es-ES" sz="2400" b="1" dirty="0">
                <a:solidFill>
                  <a:srgbClr val="0000CC"/>
                </a:solidFill>
              </a:rPr>
              <a:t>Puente de hidrógeno                                                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s-ES" sz="2400" b="1" dirty="0">
                <a:solidFill>
                  <a:srgbClr val="0000CC"/>
                </a:solidFill>
              </a:rPr>
              <a:t>                                         </a:t>
            </a:r>
            <a:r>
              <a:rPr lang="es-ES" sz="2400" b="1" dirty="0" err="1">
                <a:solidFill>
                  <a:srgbClr val="0000CC"/>
                </a:solidFill>
              </a:rPr>
              <a:t>Hidrofóbicas</a:t>
            </a:r>
            <a:r>
              <a:rPr lang="es-ES" sz="2400" b="1" dirty="0">
                <a:solidFill>
                  <a:srgbClr val="0000CC"/>
                </a:solidFill>
              </a:rPr>
              <a:t> 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s-ES" sz="2400" b="1" dirty="0">
                <a:solidFill>
                  <a:srgbClr val="0000CC"/>
                </a:solidFill>
              </a:rPr>
              <a:t>                                         Electrostáticas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ESPECIFICIDAD DE SUSTRATO. </a:t>
            </a:r>
            <a:r>
              <a:rPr lang="es-ES" sz="2400" dirty="0" err="1"/>
              <a:t>Estereoespecificidad</a:t>
            </a:r>
            <a:r>
              <a:rPr lang="es-ES" sz="2400" dirty="0"/>
              <a:t> o especificidad geométrica.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NECESITAN DE FACTORES NO ENZIMATICOS (</a:t>
            </a:r>
            <a:r>
              <a:rPr lang="es-ES" sz="2400" dirty="0" err="1"/>
              <a:t>cofactores</a:t>
            </a:r>
            <a:r>
              <a:rPr lang="es-ES" sz="2400" dirty="0"/>
              <a:t>): </a:t>
            </a:r>
            <a:r>
              <a:rPr lang="es-ES" sz="2400" b="1" dirty="0">
                <a:solidFill>
                  <a:srgbClr val="0000CC"/>
                </a:solidFill>
              </a:rPr>
              <a:t>inorgánicos</a:t>
            </a:r>
            <a:r>
              <a:rPr lang="es-ES" sz="2400" dirty="0"/>
              <a:t> (metales) u </a:t>
            </a:r>
            <a:r>
              <a:rPr lang="es-ES" sz="2400" b="1" dirty="0">
                <a:solidFill>
                  <a:srgbClr val="0000CC"/>
                </a:solidFill>
              </a:rPr>
              <a:t>orgánicos </a:t>
            </a:r>
            <a:r>
              <a:rPr lang="es-ES" sz="2400" dirty="0"/>
              <a:t>(Coenzimas)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Su actividad es REGULABLE.</a:t>
            </a: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1414"/>
            <a:ext cx="8229600" cy="792163"/>
          </a:xfrm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CARACTERISTICAS DE LAS ENZIMAS 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03648" y="2492896"/>
            <a:ext cx="2450804" cy="1225402"/>
            <a:chOff x="1403648" y="2492896"/>
            <a:chExt cx="2450804" cy="1225402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3648" y="2492896"/>
              <a:ext cx="2450804" cy="1225402"/>
            </a:xfrm>
            <a:prstGeom prst="rect">
              <a:avLst/>
            </a:prstGeom>
          </p:spPr>
        </p:pic>
        <p:sp>
          <p:nvSpPr>
            <p:cNvPr id="3" name="CuadroTexto 2"/>
            <p:cNvSpPr txBox="1"/>
            <p:nvPr/>
          </p:nvSpPr>
          <p:spPr>
            <a:xfrm>
              <a:off x="1835696" y="2920931"/>
              <a:ext cx="595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b="1" dirty="0" err="1"/>
                <a:t>Enz</a:t>
              </a:r>
              <a:endParaRPr lang="es-AR" b="1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3366066" y="2924944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b="1" dirty="0"/>
                <a:t>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3" name="Rectangle 5"/>
          <p:cNvSpPr>
            <a:spLocks noGrp="1" noChangeArrowheads="1"/>
          </p:cNvSpPr>
          <p:nvPr>
            <p:ph idx="1"/>
          </p:nvPr>
        </p:nvSpPr>
        <p:spPr>
          <a:xfrm>
            <a:off x="179388" y="1143000"/>
            <a:ext cx="8685212" cy="514352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s-AR" sz="2400" b="1" dirty="0"/>
              <a:t>Al nombre del sustrato o del producto, se le agrega la terminación </a:t>
            </a:r>
            <a:r>
              <a:rPr lang="es-AR" sz="2400" b="1" u="sng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ASA</a:t>
            </a:r>
            <a:r>
              <a:rPr lang="es-AR" sz="2400" dirty="0"/>
              <a:t>. Por ejemplo:</a:t>
            </a:r>
          </a:p>
          <a:p>
            <a:pPr>
              <a:buFontTx/>
              <a:buNone/>
            </a:pPr>
            <a:r>
              <a:rPr lang="es-AR" sz="2400" b="1" dirty="0"/>
              <a:t>    </a:t>
            </a:r>
            <a:r>
              <a:rPr lang="es-AR" sz="2400" b="1" dirty="0" err="1">
                <a:solidFill>
                  <a:srgbClr val="0066FF"/>
                </a:solidFill>
              </a:rPr>
              <a:t>sacarasa</a:t>
            </a:r>
            <a:r>
              <a:rPr lang="es-AR" sz="2400" b="1" dirty="0">
                <a:solidFill>
                  <a:srgbClr val="0066FF"/>
                </a:solidFill>
              </a:rPr>
              <a:t>, ureasa, amilasa</a:t>
            </a:r>
            <a:r>
              <a:rPr lang="es-ES" sz="2400" b="1" dirty="0">
                <a:solidFill>
                  <a:srgbClr val="0066FF"/>
                </a:solidFill>
              </a:rPr>
              <a:t>, etc.</a:t>
            </a:r>
            <a:endParaRPr lang="es-ES" sz="2400" b="1" dirty="0"/>
          </a:p>
          <a:p>
            <a:r>
              <a:rPr lang="es-AR" sz="2400" b="1" dirty="0"/>
              <a:t>O a la reacción que catalizan, por ej.: </a:t>
            </a:r>
            <a:r>
              <a:rPr lang="es-AR" sz="2400" b="1" dirty="0" err="1">
                <a:solidFill>
                  <a:srgbClr val="0000FF"/>
                </a:solidFill>
              </a:rPr>
              <a:t>oxidoreductasa</a:t>
            </a:r>
            <a:r>
              <a:rPr lang="es-AR" sz="2400" b="1" dirty="0">
                <a:solidFill>
                  <a:srgbClr val="0000FF"/>
                </a:solidFill>
              </a:rPr>
              <a:t>, deshidrogenasa, </a:t>
            </a:r>
            <a:r>
              <a:rPr lang="es-AR" sz="2400" b="1" dirty="0" err="1">
                <a:solidFill>
                  <a:srgbClr val="0000FF"/>
                </a:solidFill>
              </a:rPr>
              <a:t>descarboxilasa</a:t>
            </a:r>
            <a:r>
              <a:rPr lang="es-AR" sz="2400" b="1" dirty="0">
                <a:solidFill>
                  <a:srgbClr val="0000FF"/>
                </a:solidFill>
              </a:rPr>
              <a:t>, etc</a:t>
            </a:r>
            <a:r>
              <a:rPr lang="es-AR" sz="2400" b="1" dirty="0"/>
              <a:t>. </a:t>
            </a:r>
          </a:p>
          <a:p>
            <a:r>
              <a:rPr lang="es-AR" sz="2400" b="1" dirty="0"/>
              <a:t>Otras tienen nombres </a:t>
            </a:r>
            <a:r>
              <a:rPr lang="es-AR" sz="2400" b="1" u="sng" dirty="0"/>
              <a:t>arbitrarios</a:t>
            </a:r>
            <a:r>
              <a:rPr lang="es-AR" sz="2400" b="1" dirty="0"/>
              <a:t>, como:</a:t>
            </a:r>
          </a:p>
          <a:p>
            <a:pPr>
              <a:buFontTx/>
              <a:buNone/>
            </a:pPr>
            <a:r>
              <a:rPr lang="es-AR" sz="2400" b="1" dirty="0"/>
              <a:t>   </a:t>
            </a:r>
            <a:r>
              <a:rPr lang="es-AR" sz="2400" b="1" dirty="0">
                <a:solidFill>
                  <a:srgbClr val="0066FF"/>
                </a:solidFill>
              </a:rPr>
              <a:t>ptialina salival, pepsina del jugo gástrico, tripsina, etc.</a:t>
            </a:r>
          </a:p>
          <a:p>
            <a:pPr>
              <a:buFontTx/>
              <a:buNone/>
            </a:pPr>
            <a:r>
              <a:rPr lang="es-AR" sz="2400" b="1" dirty="0"/>
              <a:t> </a:t>
            </a:r>
          </a:p>
          <a:p>
            <a:r>
              <a:rPr lang="es-AR" sz="2400" b="1" dirty="0"/>
              <a:t>Cada enzima tiene un nombre y un numero asignado por la Comisión Internacional de Enzimas. Por ej.: </a:t>
            </a:r>
            <a:r>
              <a:rPr lang="es-AR" sz="2400" b="1" dirty="0">
                <a:solidFill>
                  <a:srgbClr val="0000FF"/>
                </a:solidFill>
              </a:rPr>
              <a:t>Lactato deshidrogenasa </a:t>
            </a:r>
            <a:r>
              <a:rPr lang="es-AR" sz="2400" b="1" dirty="0"/>
              <a:t>(EC 1.1.1.27) </a:t>
            </a:r>
            <a:endParaRPr lang="es-MX" sz="2400" b="1" dirty="0"/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title"/>
          </p:nvPr>
        </p:nvSpPr>
        <p:spPr>
          <a:xfrm>
            <a:off x="547659" y="4746"/>
            <a:ext cx="8229600" cy="993775"/>
          </a:xfrm>
          <a:solidFill>
            <a:srgbClr val="92D050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AR" sz="3600">
                <a:solidFill>
                  <a:schemeClr val="tx1"/>
                </a:solidFill>
              </a:rPr>
              <a:t>DENOMINACION DE LAS ENZIMAS</a:t>
            </a:r>
            <a:endParaRPr lang="es-MX" sz="3600">
              <a:solidFill>
                <a:schemeClr val="tx1"/>
              </a:solidFill>
            </a:endParaRPr>
          </a:p>
        </p:txBody>
      </p: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395288" y="5499125"/>
            <a:ext cx="7993062" cy="730250"/>
            <a:chOff x="249" y="3203"/>
            <a:chExt cx="5035" cy="460"/>
          </a:xfrm>
        </p:grpSpPr>
        <p:sp>
          <p:nvSpPr>
            <p:cNvPr id="33799" name="Text Box 24"/>
            <p:cNvSpPr txBox="1">
              <a:spLocks noChangeArrowheads="1"/>
            </p:cNvSpPr>
            <p:nvPr/>
          </p:nvSpPr>
          <p:spPr bwMode="auto">
            <a:xfrm>
              <a:off x="521" y="3203"/>
              <a:ext cx="47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b="1"/>
                <a:t>Clase    -    subclase    -    subsubclase    -     nº de orden</a:t>
              </a:r>
            </a:p>
          </p:txBody>
        </p:sp>
        <p:sp>
          <p:nvSpPr>
            <p:cNvPr id="33800" name="Text Box 25"/>
            <p:cNvSpPr txBox="1">
              <a:spLocks noChangeArrowheads="1"/>
            </p:cNvSpPr>
            <p:nvPr/>
          </p:nvSpPr>
          <p:spPr bwMode="auto">
            <a:xfrm>
              <a:off x="249" y="3430"/>
              <a:ext cx="47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dirty="0"/>
                <a:t>                    1</a:t>
              </a:r>
              <a:r>
                <a:rPr lang="es-ES" dirty="0"/>
                <a:t>                    </a:t>
              </a:r>
              <a:r>
                <a:rPr lang="es-ES" b="1" dirty="0"/>
                <a:t>1 </a:t>
              </a:r>
              <a:r>
                <a:rPr lang="es-ES" dirty="0"/>
                <a:t>                         </a:t>
              </a:r>
              <a:r>
                <a:rPr lang="es-ES" b="1" dirty="0"/>
                <a:t>1</a:t>
              </a:r>
              <a:r>
                <a:rPr lang="es-ES" dirty="0"/>
                <a:t>                         </a:t>
              </a:r>
              <a:r>
                <a:rPr lang="es-ES" b="1" dirty="0"/>
                <a:t>27</a:t>
              </a:r>
              <a:endParaRPr lang="es-ES" b="1" i="1" dirty="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6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6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6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6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6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0000">
              <a:schemeClr val="tx1"/>
            </a:gs>
            <a:gs pos="87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4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rgbClr val="00B050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 dirty="0">
                <a:solidFill>
                  <a:schemeClr val="accent6">
                    <a:lumMod val="50000"/>
                  </a:schemeClr>
                </a:solidFill>
                <a:effectLst/>
              </a:rPr>
              <a:t>REACCION ENZIMATICA</a:t>
            </a:r>
            <a:endParaRPr lang="es-ES" sz="3600" dirty="0"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pic>
        <p:nvPicPr>
          <p:cNvPr id="4098" name="Picture 2" descr="https://upload.wikimedia.org/wikipedia/commons/thumb/4/4a/Induced_fit_diagram_es.svg/450px-Induced_fit_diagram_e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51" y="1412776"/>
            <a:ext cx="754856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upload.wikimedia.org/wikipedia/commons/thumb/6/6f/Equilibrio_enzima-sustrato.svg/300px-Equilibrio_enzima-sustrat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607102"/>
            <a:ext cx="4104456" cy="179227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acaros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523987"/>
            <a:ext cx="6858048" cy="381002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94886" y="476672"/>
            <a:ext cx="7954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>
                <a:solidFill>
                  <a:srgbClr val="FF0000"/>
                </a:solidFill>
              </a:rPr>
              <a:t>Esquema de ejemplo de mecanismo de reacción enzimática de Sacarosa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539750" y="1125538"/>
            <a:ext cx="338455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3200" b="1"/>
              <a:t>ALTA ESPECIFICIDAD</a:t>
            </a:r>
            <a:endParaRPr lang="es-ES" sz="3200" b="1"/>
          </a:p>
        </p:txBody>
      </p:sp>
      <p:sp>
        <p:nvSpPr>
          <p:cNvPr id="196615" name="Text Box 7"/>
          <p:cNvSpPr txBox="1">
            <a:spLocks noChangeArrowheads="1"/>
          </p:cNvSpPr>
          <p:nvPr/>
        </p:nvSpPr>
        <p:spPr bwMode="auto">
          <a:xfrm>
            <a:off x="5435600" y="1125538"/>
            <a:ext cx="2016125" cy="946150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/>
              <a:t>Único sustrato</a:t>
            </a:r>
            <a:endParaRPr lang="es-ES" sz="2800" b="1"/>
          </a:p>
        </p:txBody>
      </p:sp>
      <p:sp>
        <p:nvSpPr>
          <p:cNvPr id="196616" name="Text Box 8"/>
          <p:cNvSpPr txBox="1">
            <a:spLocks noChangeArrowheads="1"/>
          </p:cNvSpPr>
          <p:nvPr/>
        </p:nvSpPr>
        <p:spPr bwMode="auto">
          <a:xfrm>
            <a:off x="1897072" y="2786058"/>
            <a:ext cx="403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 dirty="0" err="1">
                <a:solidFill>
                  <a:srgbClr val="FF0000"/>
                </a:solidFill>
              </a:rPr>
              <a:t>Glucoquinasa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96617" name="Text Box 9"/>
          <p:cNvSpPr txBox="1">
            <a:spLocks noChangeArrowheads="1"/>
          </p:cNvSpPr>
          <p:nvPr/>
        </p:nvSpPr>
        <p:spPr bwMode="auto">
          <a:xfrm>
            <a:off x="5580063" y="2781300"/>
            <a:ext cx="2160587" cy="519113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 dirty="0"/>
              <a:t>Glucosa</a:t>
            </a:r>
            <a:endParaRPr lang="es-ES" sz="2800" b="1" dirty="0"/>
          </a:p>
        </p:txBody>
      </p:sp>
      <p:sp>
        <p:nvSpPr>
          <p:cNvPr id="196618" name="Text Box 10"/>
          <p:cNvSpPr txBox="1">
            <a:spLocks noChangeArrowheads="1"/>
          </p:cNvSpPr>
          <p:nvPr/>
        </p:nvSpPr>
        <p:spPr bwMode="auto">
          <a:xfrm>
            <a:off x="539750" y="4133850"/>
            <a:ext cx="4824413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/>
              <a:t>ESPECIFICIDAD RELATIVA</a:t>
            </a:r>
            <a:endParaRPr lang="es-ES" sz="2800" b="1"/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588125" y="4005263"/>
            <a:ext cx="2160588" cy="946150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/>
              <a:t>Grupo de sustratos</a:t>
            </a:r>
            <a:endParaRPr lang="es-ES" sz="2800" b="1"/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539750" y="5516563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 dirty="0" err="1">
                <a:solidFill>
                  <a:srgbClr val="FF0000"/>
                </a:solidFill>
              </a:rPr>
              <a:t>Hexoquinasas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96621" name="Text Box 13"/>
          <p:cNvSpPr txBox="1">
            <a:spLocks noChangeArrowheads="1"/>
          </p:cNvSpPr>
          <p:nvPr/>
        </p:nvSpPr>
        <p:spPr bwMode="auto">
          <a:xfrm>
            <a:off x="4140201" y="5575301"/>
            <a:ext cx="2662238" cy="519112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 dirty="0"/>
              <a:t>   HEXOSAS</a:t>
            </a:r>
            <a:endParaRPr lang="es-ES" sz="2800" b="1" dirty="0"/>
          </a:p>
        </p:txBody>
      </p:sp>
      <p:sp>
        <p:nvSpPr>
          <p:cNvPr id="196622" name="Text Box 14"/>
          <p:cNvSpPr txBox="1">
            <a:spLocks noChangeArrowheads="1"/>
          </p:cNvSpPr>
          <p:nvPr/>
        </p:nvSpPr>
        <p:spPr bwMode="auto">
          <a:xfrm>
            <a:off x="6876169" y="4969778"/>
            <a:ext cx="1728961" cy="1815882"/>
          </a:xfrm>
          <a:prstGeom prst="rect">
            <a:avLst/>
          </a:prstGeom>
          <a:solidFill>
            <a:srgbClr val="FFD9F5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AR" sz="2800" b="1" dirty="0">
                <a:solidFill>
                  <a:schemeClr val="accent6">
                    <a:lumMod val="50000"/>
                  </a:schemeClr>
                </a:solidFill>
              </a:rPr>
              <a:t>glucosa</a:t>
            </a:r>
          </a:p>
          <a:p>
            <a:pPr>
              <a:spcBef>
                <a:spcPct val="50000"/>
              </a:spcBef>
              <a:defRPr/>
            </a:pPr>
            <a:r>
              <a:rPr lang="es-AR" sz="2800" b="1" dirty="0" err="1">
                <a:solidFill>
                  <a:schemeClr val="accent6">
                    <a:lumMod val="50000"/>
                  </a:schemeClr>
                </a:solidFill>
              </a:rPr>
              <a:t>manosa</a:t>
            </a:r>
            <a:r>
              <a:rPr lang="es-AR" sz="28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s-AR" sz="2800" b="1" dirty="0">
                <a:solidFill>
                  <a:schemeClr val="accent6">
                    <a:lumMod val="50000"/>
                  </a:schemeClr>
                </a:solidFill>
              </a:rPr>
              <a:t>fructosa</a:t>
            </a:r>
            <a:endParaRPr lang="es-E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6624" name="Rectangle 16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850900"/>
          </a:xfrm>
          <a:solidFill>
            <a:srgbClr val="92D05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>
                <a:solidFill>
                  <a:schemeClr val="bg1"/>
                </a:solidFill>
              </a:rPr>
              <a:t>ESPECIFICIDAD DE LAS ENZIMAS</a:t>
            </a:r>
            <a:endParaRPr lang="es-ES" sz="3600">
              <a:solidFill>
                <a:schemeClr val="bg1"/>
              </a:solidFill>
            </a:endParaRPr>
          </a:p>
        </p:txBody>
      </p:sp>
      <p:sp>
        <p:nvSpPr>
          <p:cNvPr id="196625" name="AutoShape 17"/>
          <p:cNvSpPr>
            <a:spLocks noChangeArrowheads="1"/>
          </p:cNvSpPr>
          <p:nvPr/>
        </p:nvSpPr>
        <p:spPr bwMode="auto">
          <a:xfrm>
            <a:off x="4140200" y="1341438"/>
            <a:ext cx="1223963" cy="287337"/>
          </a:xfrm>
          <a:prstGeom prst="curvedDownArrow">
            <a:avLst>
              <a:gd name="adj1" fmla="val 85194"/>
              <a:gd name="adj2" fmla="val 17038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6626" name="AutoShape 18"/>
          <p:cNvSpPr>
            <a:spLocks noChangeArrowheads="1"/>
          </p:cNvSpPr>
          <p:nvPr/>
        </p:nvSpPr>
        <p:spPr bwMode="auto">
          <a:xfrm>
            <a:off x="4716463" y="2852738"/>
            <a:ext cx="792162" cy="433387"/>
          </a:xfrm>
          <a:prstGeom prst="rightArrow">
            <a:avLst>
              <a:gd name="adj1" fmla="val 50000"/>
              <a:gd name="adj2" fmla="val 4569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6627" name="AutoShape 19"/>
          <p:cNvSpPr>
            <a:spLocks noChangeArrowheads="1"/>
          </p:cNvSpPr>
          <p:nvPr/>
        </p:nvSpPr>
        <p:spPr bwMode="auto">
          <a:xfrm>
            <a:off x="3275013" y="5661025"/>
            <a:ext cx="792162" cy="433388"/>
          </a:xfrm>
          <a:prstGeom prst="rightArrow">
            <a:avLst>
              <a:gd name="adj1" fmla="val 50000"/>
              <a:gd name="adj2" fmla="val 4569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6628" name="AutoShape 20"/>
          <p:cNvSpPr>
            <a:spLocks noChangeArrowheads="1"/>
          </p:cNvSpPr>
          <p:nvPr/>
        </p:nvSpPr>
        <p:spPr bwMode="auto">
          <a:xfrm>
            <a:off x="5292725" y="4292600"/>
            <a:ext cx="1223963" cy="287338"/>
          </a:xfrm>
          <a:prstGeom prst="curvedDownArrow">
            <a:avLst>
              <a:gd name="adj1" fmla="val 85193"/>
              <a:gd name="adj2" fmla="val 17038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9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9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9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9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9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4" grpId="0" animBg="1"/>
      <p:bldP spid="196615" grpId="0" animBg="1"/>
      <p:bldP spid="196616" grpId="0"/>
      <p:bldP spid="196617" grpId="0" animBg="1"/>
      <p:bldP spid="196618" grpId="0" animBg="1"/>
      <p:bldP spid="196619" grpId="0" animBg="1"/>
      <p:bldP spid="196620" grpId="0"/>
      <p:bldP spid="196621" grpId="0" animBg="1"/>
      <p:bldP spid="196622" grpId="0" animBg="1"/>
      <p:bldP spid="196625" grpId="0" animBg="1"/>
      <p:bldP spid="196626" grpId="0" animBg="1"/>
      <p:bldP spid="196627" grpId="0" animBg="1"/>
      <p:bldP spid="1966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Enzimas que requieren iones metálicos como </a:t>
            </a:r>
            <a:r>
              <a:rPr lang="es-ES" sz="3200" dirty="0" err="1">
                <a:solidFill>
                  <a:schemeClr val="accent6">
                    <a:lumMod val="50000"/>
                  </a:schemeClr>
                </a:solidFill>
              </a:rPr>
              <a:t>cofactores</a:t>
            </a:r>
            <a:endParaRPr lang="es-E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539750" y="1773238"/>
            <a:ext cx="2447925" cy="1201737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Citocromo oxidasa</a:t>
            </a:r>
          </a:p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Catalasa</a:t>
            </a:r>
          </a:p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 Peroxidasa</a:t>
            </a:r>
          </a:p>
        </p:txBody>
      </p:sp>
      <p:sp>
        <p:nvSpPr>
          <p:cNvPr id="125957" name="Line 5"/>
          <p:cNvSpPr>
            <a:spLocks noChangeShapeType="1"/>
          </p:cNvSpPr>
          <p:nvPr/>
        </p:nvSpPr>
        <p:spPr bwMode="auto">
          <a:xfrm>
            <a:off x="3419475" y="2133600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58" name="Oval 6"/>
          <p:cNvSpPr>
            <a:spLocks noChangeArrowheads="1"/>
          </p:cNvSpPr>
          <p:nvPr/>
        </p:nvSpPr>
        <p:spPr bwMode="auto">
          <a:xfrm>
            <a:off x="5795963" y="1628775"/>
            <a:ext cx="1439862" cy="11509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Fe</a:t>
            </a:r>
            <a:r>
              <a:rPr lang="es-ES" b="1" baseline="30000"/>
              <a:t>++ </a:t>
            </a:r>
            <a:r>
              <a:rPr lang="es-ES" b="1"/>
              <a:t>ó Fe</a:t>
            </a:r>
            <a:r>
              <a:rPr lang="es-ES" b="1" baseline="30000"/>
              <a:t>+++ </a:t>
            </a:r>
            <a:endParaRPr lang="es-ES" b="1"/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550853" y="3357563"/>
            <a:ext cx="2592387" cy="376237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Anhidrasa carbónica</a:t>
            </a:r>
          </a:p>
        </p:txBody>
      </p:sp>
      <p:sp>
        <p:nvSpPr>
          <p:cNvPr id="125960" name="Line 8"/>
          <p:cNvSpPr>
            <a:spLocks noChangeShapeType="1"/>
          </p:cNvSpPr>
          <p:nvPr/>
        </p:nvSpPr>
        <p:spPr bwMode="auto">
          <a:xfrm>
            <a:off x="3500430" y="3500438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1" name="Oval 9"/>
          <p:cNvSpPr>
            <a:spLocks noChangeArrowheads="1"/>
          </p:cNvSpPr>
          <p:nvPr/>
        </p:nvSpPr>
        <p:spPr bwMode="auto">
          <a:xfrm>
            <a:off x="5929322" y="3068638"/>
            <a:ext cx="1008062" cy="7921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Zn</a:t>
            </a:r>
            <a:r>
              <a:rPr lang="es-ES" b="1" baseline="30000"/>
              <a:t>++</a:t>
            </a:r>
            <a:endParaRPr lang="es-ES" b="1"/>
          </a:p>
        </p:txBody>
      </p:sp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571472" y="5516563"/>
            <a:ext cx="2376488" cy="376237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Piruvato quinasa</a:t>
            </a:r>
          </a:p>
        </p:txBody>
      </p:sp>
      <p:sp>
        <p:nvSpPr>
          <p:cNvPr id="125963" name="Line 11"/>
          <p:cNvSpPr>
            <a:spLocks noChangeShapeType="1"/>
          </p:cNvSpPr>
          <p:nvPr/>
        </p:nvSpPr>
        <p:spPr bwMode="auto">
          <a:xfrm>
            <a:off x="3500430" y="5734050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5" name="Oval 13"/>
          <p:cNvSpPr>
            <a:spLocks noChangeArrowheads="1"/>
          </p:cNvSpPr>
          <p:nvPr/>
        </p:nvSpPr>
        <p:spPr bwMode="auto">
          <a:xfrm>
            <a:off x="6143636" y="5229225"/>
            <a:ext cx="863600" cy="7921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K</a:t>
            </a:r>
            <a:r>
              <a:rPr lang="es-ES" b="1" baseline="30000"/>
              <a:t>+</a:t>
            </a:r>
            <a:endParaRPr lang="es-ES" b="1"/>
          </a:p>
        </p:txBody>
      </p:sp>
      <p:sp>
        <p:nvSpPr>
          <p:cNvPr id="125966" name="Text Box 14"/>
          <p:cNvSpPr txBox="1">
            <a:spLocks noChangeArrowheads="1"/>
          </p:cNvSpPr>
          <p:nvPr/>
        </p:nvSpPr>
        <p:spPr bwMode="auto">
          <a:xfrm>
            <a:off x="571472" y="4076700"/>
            <a:ext cx="2520950" cy="1201738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 dirty="0" err="1">
                <a:solidFill>
                  <a:schemeClr val="accent6">
                    <a:lumMod val="50000"/>
                  </a:schemeClr>
                </a:solidFill>
              </a:rPr>
              <a:t>Hexoquinasa</a:t>
            </a:r>
            <a:endParaRPr lang="es-ES" b="1" i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es-ES" b="1" i="1" dirty="0">
                <a:solidFill>
                  <a:schemeClr val="accent6">
                    <a:lumMod val="50000"/>
                  </a:schemeClr>
                </a:solidFill>
              </a:rPr>
              <a:t>Glucosa-6-fosfatasa</a:t>
            </a:r>
          </a:p>
          <a:p>
            <a:pPr>
              <a:spcBef>
                <a:spcPct val="50000"/>
              </a:spcBef>
              <a:defRPr/>
            </a:pPr>
            <a:r>
              <a:rPr lang="es-ES" b="1" i="1" dirty="0" err="1">
                <a:solidFill>
                  <a:schemeClr val="accent6">
                    <a:lumMod val="50000"/>
                  </a:schemeClr>
                </a:solidFill>
              </a:rPr>
              <a:t>Piruvato</a:t>
            </a:r>
            <a:r>
              <a:rPr lang="es-ES" b="1" i="1" dirty="0">
                <a:solidFill>
                  <a:schemeClr val="accent6">
                    <a:lumMod val="50000"/>
                  </a:schemeClr>
                </a:solidFill>
              </a:rPr>
              <a:t> quinasa</a:t>
            </a:r>
          </a:p>
        </p:txBody>
      </p:sp>
      <p:sp>
        <p:nvSpPr>
          <p:cNvPr id="125967" name="Line 15"/>
          <p:cNvSpPr>
            <a:spLocks noChangeShapeType="1"/>
          </p:cNvSpPr>
          <p:nvPr/>
        </p:nvSpPr>
        <p:spPr bwMode="auto">
          <a:xfrm>
            <a:off x="3500430" y="4652963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8" name="Oval 16"/>
          <p:cNvSpPr>
            <a:spLocks noChangeArrowheads="1"/>
          </p:cNvSpPr>
          <p:nvPr/>
        </p:nvSpPr>
        <p:spPr bwMode="auto">
          <a:xfrm>
            <a:off x="6000760" y="4292600"/>
            <a:ext cx="1008063" cy="7207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Mg</a:t>
            </a:r>
            <a:r>
              <a:rPr lang="es-ES" b="1" baseline="30000"/>
              <a:t>++</a:t>
            </a:r>
            <a:endParaRPr lang="es-E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25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2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5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nimBg="1"/>
      <p:bldP spid="125957" grpId="0" animBg="1"/>
      <p:bldP spid="125958" grpId="0" animBg="1"/>
      <p:bldP spid="125959" grpId="0" animBg="1"/>
      <p:bldP spid="125960" grpId="0" animBg="1"/>
      <p:bldP spid="125961" grpId="0" animBg="1"/>
      <p:bldP spid="125962" grpId="0" animBg="1"/>
      <p:bldP spid="125963" grpId="0" animBg="1"/>
      <p:bldP spid="125965" grpId="0" animBg="1"/>
      <p:bldP spid="125966" grpId="0" animBg="1"/>
      <p:bldP spid="125967" grpId="0" animBg="1"/>
      <p:bldP spid="1259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7083EAA-26A5-4DBC-B628-67336132F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" y="2174461"/>
            <a:ext cx="8229600" cy="4626891"/>
          </a:xfrm>
          <a:prstGeom prst="rect">
            <a:avLst/>
          </a:prstGeom>
        </p:spPr>
      </p:pic>
      <p:sp>
        <p:nvSpPr>
          <p:cNvPr id="2" name="1 Título"/>
          <p:cNvSpPr txBox="1">
            <a:spLocks/>
          </p:cNvSpPr>
          <p:nvPr/>
        </p:nvSpPr>
        <p:spPr>
          <a:xfrm>
            <a:off x="457200" y="68480"/>
            <a:ext cx="8229600" cy="477266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B050"/>
            </a:solidFill>
          </a:ln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s-PE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QUIMICA BIOLOGICA- AULAS VIRTUALES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2126238" y="653635"/>
            <a:ext cx="4750018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https://quimicabiologicaunsl.wikispaces.com/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CuadroTexto 3"/>
          <p:cNvSpPr txBox="1"/>
          <p:nvPr/>
        </p:nvSpPr>
        <p:spPr>
          <a:xfrm>
            <a:off x="2427570" y="1420241"/>
            <a:ext cx="4147354" cy="64633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http://www.evirtual.unsl.edu.ar/moodle/</a:t>
            </a:r>
            <a:endParaRPr lang="en-US" dirty="0"/>
          </a:p>
          <a:p>
            <a:endParaRPr lang="en-US" dirty="0"/>
          </a:p>
        </p:txBody>
      </p:sp>
      <p:sp>
        <p:nvSpPr>
          <p:cNvPr id="6" name="Elipse 5"/>
          <p:cNvSpPr/>
          <p:nvPr/>
        </p:nvSpPr>
        <p:spPr>
          <a:xfrm>
            <a:off x="6382544" y="2780928"/>
            <a:ext cx="208823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4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9" name="Text Box 7"/>
          <p:cNvSpPr txBox="1">
            <a:spLocks noChangeArrowheads="1"/>
          </p:cNvSpPr>
          <p:nvPr/>
        </p:nvSpPr>
        <p:spPr bwMode="auto">
          <a:xfrm>
            <a:off x="985825" y="2214554"/>
            <a:ext cx="1728787" cy="8651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400" b="1" dirty="0"/>
              <a:t> ENZIMA TOTAL</a:t>
            </a:r>
          </a:p>
        </p:txBody>
      </p:sp>
      <p:sp>
        <p:nvSpPr>
          <p:cNvPr id="197640" name="Text Box 8"/>
          <p:cNvSpPr txBox="1">
            <a:spLocks noChangeArrowheads="1"/>
          </p:cNvSpPr>
          <p:nvPr/>
        </p:nvSpPr>
        <p:spPr bwMode="auto">
          <a:xfrm>
            <a:off x="3554421" y="2214554"/>
            <a:ext cx="2232025" cy="936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400" b="1" dirty="0"/>
              <a:t>PROTEÍNA</a:t>
            </a:r>
          </a:p>
          <a:p>
            <a:pPr algn="ctr"/>
            <a:r>
              <a:rPr lang="es-ES" sz="2400" b="1" dirty="0"/>
              <a:t>(termolábil)</a:t>
            </a:r>
          </a:p>
          <a:p>
            <a:pPr algn="ctr"/>
            <a:endParaRPr lang="es-ES" sz="2400" b="1" dirty="0"/>
          </a:p>
        </p:txBody>
      </p:sp>
      <p:sp>
        <p:nvSpPr>
          <p:cNvPr id="197641" name="Text Box 9"/>
          <p:cNvSpPr txBox="1">
            <a:spLocks noChangeArrowheads="1"/>
          </p:cNvSpPr>
          <p:nvPr/>
        </p:nvSpPr>
        <p:spPr bwMode="auto">
          <a:xfrm>
            <a:off x="6040467" y="2206623"/>
            <a:ext cx="2817813" cy="936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400" b="1" dirty="0"/>
              <a:t>NO PROTEICA</a:t>
            </a:r>
          </a:p>
          <a:p>
            <a:pPr algn="ctr"/>
            <a:r>
              <a:rPr lang="es-ES" sz="2400" b="1" dirty="0"/>
              <a:t>(termoestable)</a:t>
            </a:r>
          </a:p>
        </p:txBody>
      </p:sp>
      <p:sp>
        <p:nvSpPr>
          <p:cNvPr id="197644" name="Text Box 12"/>
          <p:cNvSpPr txBox="1">
            <a:spLocks noChangeArrowheads="1"/>
          </p:cNvSpPr>
          <p:nvPr/>
        </p:nvSpPr>
        <p:spPr bwMode="auto">
          <a:xfrm>
            <a:off x="611188" y="1341438"/>
            <a:ext cx="2663825" cy="519112"/>
          </a:xfrm>
          <a:prstGeom prst="rect">
            <a:avLst/>
          </a:prstGeom>
          <a:solidFill>
            <a:srgbClr val="DFFF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 i="1"/>
              <a:t>HOLOENZIMA</a:t>
            </a:r>
          </a:p>
        </p:txBody>
      </p:sp>
      <p:sp>
        <p:nvSpPr>
          <p:cNvPr id="197645" name="Text Box 13"/>
          <p:cNvSpPr txBox="1">
            <a:spLocks noChangeArrowheads="1"/>
          </p:cNvSpPr>
          <p:nvPr/>
        </p:nvSpPr>
        <p:spPr bwMode="auto">
          <a:xfrm>
            <a:off x="3563938" y="1341438"/>
            <a:ext cx="2374900" cy="519112"/>
          </a:xfrm>
          <a:prstGeom prst="rect">
            <a:avLst/>
          </a:prstGeom>
          <a:solidFill>
            <a:srgbClr val="DFFF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 i="1"/>
              <a:t>APOENZIMA</a:t>
            </a:r>
          </a:p>
        </p:txBody>
      </p:sp>
      <p:sp>
        <p:nvSpPr>
          <p:cNvPr id="197646" name="Text Box 14"/>
          <p:cNvSpPr txBox="1">
            <a:spLocks noChangeArrowheads="1"/>
          </p:cNvSpPr>
          <p:nvPr/>
        </p:nvSpPr>
        <p:spPr bwMode="auto">
          <a:xfrm>
            <a:off x="6300788" y="1338252"/>
            <a:ext cx="2160587" cy="519112"/>
          </a:xfrm>
          <a:prstGeom prst="rect">
            <a:avLst/>
          </a:prstGeom>
          <a:solidFill>
            <a:srgbClr val="DFFF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i="1" dirty="0"/>
              <a:t>COENZIMA</a:t>
            </a:r>
            <a:endParaRPr lang="es-ES" sz="2800" b="1" dirty="0"/>
          </a:p>
        </p:txBody>
      </p:sp>
      <p:sp>
        <p:nvSpPr>
          <p:cNvPr id="197647" name="Oval 15"/>
          <p:cNvSpPr>
            <a:spLocks noChangeArrowheads="1"/>
          </p:cNvSpPr>
          <p:nvPr/>
        </p:nvSpPr>
        <p:spPr bwMode="auto">
          <a:xfrm>
            <a:off x="3203575" y="1341438"/>
            <a:ext cx="360363" cy="5032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/>
              <a:t>=</a:t>
            </a:r>
            <a:endParaRPr lang="es-ES"/>
          </a:p>
        </p:txBody>
      </p:sp>
      <p:sp>
        <p:nvSpPr>
          <p:cNvPr id="197648" name="Oval 16"/>
          <p:cNvSpPr>
            <a:spLocks noChangeArrowheads="1"/>
          </p:cNvSpPr>
          <p:nvPr/>
        </p:nvSpPr>
        <p:spPr bwMode="auto">
          <a:xfrm>
            <a:off x="5940425" y="1341438"/>
            <a:ext cx="360363" cy="5032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/>
              <a:t>+</a:t>
            </a:r>
            <a:endParaRPr lang="es-ES"/>
          </a:p>
        </p:txBody>
      </p:sp>
      <p:sp>
        <p:nvSpPr>
          <p:cNvPr id="197649" name="Text Box 17"/>
          <p:cNvSpPr txBox="1">
            <a:spLocks noChangeArrowheads="1"/>
          </p:cNvSpPr>
          <p:nvPr/>
        </p:nvSpPr>
        <p:spPr bwMode="auto">
          <a:xfrm>
            <a:off x="900113" y="4797425"/>
            <a:ext cx="2376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 u="sng"/>
              <a:t>COENZIMAS</a:t>
            </a:r>
          </a:p>
        </p:txBody>
      </p:sp>
      <p:sp>
        <p:nvSpPr>
          <p:cNvPr id="197650" name="Text Box 18"/>
          <p:cNvSpPr txBox="1">
            <a:spLocks noChangeArrowheads="1"/>
          </p:cNvSpPr>
          <p:nvPr/>
        </p:nvSpPr>
        <p:spPr bwMode="auto">
          <a:xfrm>
            <a:off x="4427538" y="4221163"/>
            <a:ext cx="316865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/>
              <a:t>Transportadores de grupos funcionales</a:t>
            </a:r>
          </a:p>
        </p:txBody>
      </p:sp>
      <p:sp>
        <p:nvSpPr>
          <p:cNvPr id="197651" name="Text Box 19"/>
          <p:cNvSpPr txBox="1">
            <a:spLocks noChangeArrowheads="1"/>
          </p:cNvSpPr>
          <p:nvPr/>
        </p:nvSpPr>
        <p:spPr bwMode="auto">
          <a:xfrm>
            <a:off x="4500563" y="5661025"/>
            <a:ext cx="266382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/>
              <a:t>Transportadores de electrones</a:t>
            </a:r>
          </a:p>
        </p:txBody>
      </p:sp>
      <p:sp>
        <p:nvSpPr>
          <p:cNvPr id="197652" name="Line 20"/>
          <p:cNvSpPr>
            <a:spLocks noChangeShapeType="1"/>
          </p:cNvSpPr>
          <p:nvPr/>
        </p:nvSpPr>
        <p:spPr bwMode="auto">
          <a:xfrm flipV="1">
            <a:off x="3419475" y="4652963"/>
            <a:ext cx="720725" cy="288925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7653" name="Line 21"/>
          <p:cNvSpPr>
            <a:spLocks noChangeShapeType="1"/>
          </p:cNvSpPr>
          <p:nvPr/>
        </p:nvSpPr>
        <p:spPr bwMode="auto">
          <a:xfrm>
            <a:off x="3419475" y="5300663"/>
            <a:ext cx="431800" cy="503237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7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9" grpId="0" animBg="1"/>
      <p:bldP spid="197640" grpId="0" animBg="1"/>
      <p:bldP spid="197641" grpId="0" animBg="1"/>
      <p:bldP spid="197644" grpId="0" animBg="1"/>
      <p:bldP spid="197645" grpId="0" animBg="1"/>
      <p:bldP spid="197646" grpId="0" animBg="1"/>
      <p:bldP spid="197647" grpId="0" animBg="1"/>
      <p:bldP spid="197648" grpId="0" animBg="1"/>
      <p:bldP spid="197649" grpId="0"/>
      <p:bldP spid="197650" grpId="0" animBg="1"/>
      <p:bldP spid="197651" grpId="0" animBg="1"/>
      <p:bldP spid="197652" grpId="0" animBg="1"/>
      <p:bldP spid="19765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5" name="Rectangle 45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792163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accent6">
                    <a:lumMod val="50000"/>
                  </a:schemeClr>
                </a:solidFill>
              </a:rPr>
              <a:t>VITAMINAS-COENZIMAS</a:t>
            </a:r>
          </a:p>
        </p:txBody>
      </p:sp>
      <p:sp>
        <p:nvSpPr>
          <p:cNvPr id="30723" name="Text Box 19"/>
          <p:cNvSpPr txBox="1">
            <a:spLocks noChangeArrowheads="1"/>
          </p:cNvSpPr>
          <p:nvPr/>
        </p:nvSpPr>
        <p:spPr bwMode="auto">
          <a:xfrm>
            <a:off x="395288" y="5084763"/>
            <a:ext cx="1871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30724" name="Text Box 37"/>
          <p:cNvSpPr txBox="1">
            <a:spLocks noChangeArrowheads="1"/>
          </p:cNvSpPr>
          <p:nvPr/>
        </p:nvSpPr>
        <p:spPr bwMode="auto">
          <a:xfrm>
            <a:off x="3059113" y="6165850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30725" name="Text Box 48"/>
          <p:cNvSpPr txBox="1">
            <a:spLocks noChangeArrowheads="1"/>
          </p:cNvSpPr>
          <p:nvPr/>
        </p:nvSpPr>
        <p:spPr bwMode="auto">
          <a:xfrm>
            <a:off x="2987675" y="371633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grpSp>
        <p:nvGrpSpPr>
          <p:cNvPr id="30726" name="Group 72"/>
          <p:cNvGrpSpPr>
            <a:grpSpLocks/>
          </p:cNvGrpSpPr>
          <p:nvPr/>
        </p:nvGrpSpPr>
        <p:grpSpPr bwMode="auto">
          <a:xfrm>
            <a:off x="827088" y="1412875"/>
            <a:ext cx="7994650" cy="650875"/>
            <a:chOff x="521" y="890"/>
            <a:chExt cx="5036" cy="410"/>
          </a:xfrm>
        </p:grpSpPr>
        <p:sp>
          <p:nvSpPr>
            <p:cNvPr id="21559" name="Text Box 30"/>
            <p:cNvSpPr txBox="1">
              <a:spLocks noChangeArrowheads="1"/>
            </p:cNvSpPr>
            <p:nvPr/>
          </p:nvSpPr>
          <p:spPr bwMode="auto">
            <a:xfrm>
              <a:off x="521" y="935"/>
              <a:ext cx="771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/>
                <a:t>Niacina</a:t>
              </a:r>
            </a:p>
          </p:txBody>
        </p:sp>
        <p:sp>
          <p:nvSpPr>
            <p:cNvPr id="21560" name="Text Box 31"/>
            <p:cNvSpPr txBox="1">
              <a:spLocks noChangeArrowheads="1"/>
            </p:cNvSpPr>
            <p:nvPr/>
          </p:nvSpPr>
          <p:spPr bwMode="auto">
            <a:xfrm>
              <a:off x="1701" y="935"/>
              <a:ext cx="952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NAD, NADP</a:t>
              </a:r>
            </a:p>
          </p:txBody>
        </p:sp>
        <p:sp>
          <p:nvSpPr>
            <p:cNvPr id="21561" name="Text Box 32"/>
            <p:cNvSpPr txBox="1">
              <a:spLocks noChangeArrowheads="1"/>
            </p:cNvSpPr>
            <p:nvPr/>
          </p:nvSpPr>
          <p:spPr bwMode="auto">
            <a:xfrm>
              <a:off x="2971" y="935"/>
              <a:ext cx="1360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Ion Hidruro (:H </a:t>
              </a:r>
              <a:r>
                <a:rPr lang="es-ES" b="1" baseline="30000">
                  <a:solidFill>
                    <a:schemeClr val="accent2"/>
                  </a:solidFill>
                </a:rPr>
                <a:t>-</a:t>
              </a:r>
              <a:r>
                <a:rPr lang="es-ES" b="1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21562" name="Line 33"/>
            <p:cNvSpPr>
              <a:spLocks noChangeShapeType="1"/>
            </p:cNvSpPr>
            <p:nvPr/>
          </p:nvSpPr>
          <p:spPr bwMode="auto">
            <a:xfrm>
              <a:off x="4377" y="1117"/>
              <a:ext cx="363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63" name="Text Box 35"/>
            <p:cNvSpPr txBox="1">
              <a:spLocks noChangeArrowheads="1"/>
            </p:cNvSpPr>
            <p:nvPr/>
          </p:nvSpPr>
          <p:spPr bwMode="auto">
            <a:xfrm>
              <a:off x="4785" y="890"/>
              <a:ext cx="772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PDH GAD</a:t>
              </a:r>
            </a:p>
          </p:txBody>
        </p:sp>
        <p:sp>
          <p:nvSpPr>
            <p:cNvPr id="21564" name="Line 54"/>
            <p:cNvSpPr>
              <a:spLocks noChangeShapeType="1"/>
            </p:cNvSpPr>
            <p:nvPr/>
          </p:nvSpPr>
          <p:spPr bwMode="auto">
            <a:xfrm>
              <a:off x="1474" y="107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65" name="Line 55"/>
            <p:cNvSpPr>
              <a:spLocks noChangeShapeType="1"/>
            </p:cNvSpPr>
            <p:nvPr/>
          </p:nvSpPr>
          <p:spPr bwMode="auto">
            <a:xfrm>
              <a:off x="2699" y="107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27" name="Group 73"/>
          <p:cNvGrpSpPr>
            <a:grpSpLocks/>
          </p:cNvGrpSpPr>
          <p:nvPr/>
        </p:nvGrpSpPr>
        <p:grpSpPr bwMode="auto">
          <a:xfrm>
            <a:off x="395288" y="2357438"/>
            <a:ext cx="8353425" cy="376237"/>
            <a:chOff x="249" y="1434"/>
            <a:chExt cx="5262" cy="237"/>
          </a:xfrm>
        </p:grpSpPr>
        <p:sp>
          <p:nvSpPr>
            <p:cNvPr id="21552" name="Text Box 14"/>
            <p:cNvSpPr txBox="1">
              <a:spLocks noChangeArrowheads="1"/>
            </p:cNvSpPr>
            <p:nvPr/>
          </p:nvSpPr>
          <p:spPr bwMode="auto">
            <a:xfrm>
              <a:off x="249" y="1434"/>
              <a:ext cx="1315" cy="2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sz="1600" b="1"/>
                <a:t>Riboflavina (Vit.B</a:t>
              </a:r>
              <a:r>
                <a:rPr lang="es-ES" sz="1600" b="1" baseline="-25000"/>
                <a:t>2</a:t>
              </a:r>
              <a:r>
                <a:rPr lang="es-ES" sz="1600" b="1"/>
                <a:t>)</a:t>
              </a:r>
            </a:p>
          </p:txBody>
        </p:sp>
        <p:sp>
          <p:nvSpPr>
            <p:cNvPr id="21553" name="Text Box 15"/>
            <p:cNvSpPr txBox="1">
              <a:spLocks noChangeArrowheads="1"/>
            </p:cNvSpPr>
            <p:nvPr/>
          </p:nvSpPr>
          <p:spPr bwMode="auto">
            <a:xfrm>
              <a:off x="1837" y="1434"/>
              <a:ext cx="816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FAD, FMN</a:t>
              </a:r>
            </a:p>
          </p:txBody>
        </p:sp>
        <p:sp>
          <p:nvSpPr>
            <p:cNvPr id="21554" name="Text Box 16"/>
            <p:cNvSpPr txBox="1">
              <a:spLocks noChangeArrowheads="1"/>
            </p:cNvSpPr>
            <p:nvPr/>
          </p:nvSpPr>
          <p:spPr bwMode="auto">
            <a:xfrm>
              <a:off x="3061" y="1434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Electrones</a:t>
              </a:r>
            </a:p>
          </p:txBody>
        </p:sp>
        <p:sp>
          <p:nvSpPr>
            <p:cNvPr id="21555" name="Line 17"/>
            <p:cNvSpPr>
              <a:spLocks noChangeShapeType="1"/>
            </p:cNvSpPr>
            <p:nvPr/>
          </p:nvSpPr>
          <p:spPr bwMode="auto">
            <a:xfrm>
              <a:off x="4241" y="1570"/>
              <a:ext cx="454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56" name="Text Box 18"/>
            <p:cNvSpPr txBox="1">
              <a:spLocks noChangeArrowheads="1"/>
            </p:cNvSpPr>
            <p:nvPr/>
          </p:nvSpPr>
          <p:spPr bwMode="auto">
            <a:xfrm>
              <a:off x="4876" y="1434"/>
              <a:ext cx="635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SDH</a:t>
              </a:r>
            </a:p>
          </p:txBody>
        </p:sp>
        <p:sp>
          <p:nvSpPr>
            <p:cNvPr id="21557" name="Line 56"/>
            <p:cNvSpPr>
              <a:spLocks noChangeShapeType="1"/>
            </p:cNvSpPr>
            <p:nvPr/>
          </p:nvSpPr>
          <p:spPr bwMode="auto">
            <a:xfrm>
              <a:off x="2789" y="1570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58" name="Line 57"/>
            <p:cNvSpPr>
              <a:spLocks noChangeShapeType="1"/>
            </p:cNvSpPr>
            <p:nvPr/>
          </p:nvSpPr>
          <p:spPr bwMode="auto">
            <a:xfrm>
              <a:off x="1610" y="1570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28" name="Group 74"/>
          <p:cNvGrpSpPr>
            <a:grpSpLocks/>
          </p:cNvGrpSpPr>
          <p:nvPr/>
        </p:nvGrpSpPr>
        <p:grpSpPr bwMode="auto">
          <a:xfrm>
            <a:off x="539750" y="3078163"/>
            <a:ext cx="8353425" cy="376237"/>
            <a:chOff x="340" y="1888"/>
            <a:chExt cx="5262" cy="237"/>
          </a:xfrm>
        </p:grpSpPr>
        <p:sp>
          <p:nvSpPr>
            <p:cNvPr id="21545" name="Text Box 8"/>
            <p:cNvSpPr txBox="1">
              <a:spLocks noChangeArrowheads="1"/>
            </p:cNvSpPr>
            <p:nvPr/>
          </p:nvSpPr>
          <p:spPr bwMode="auto">
            <a:xfrm>
              <a:off x="340" y="1888"/>
              <a:ext cx="1134" cy="2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sz="1600" b="1"/>
                <a:t>Tiamina (Vit. B</a:t>
              </a:r>
              <a:r>
                <a:rPr lang="es-ES" sz="1600" b="1" baseline="-25000"/>
                <a:t>1</a:t>
              </a:r>
              <a:r>
                <a:rPr lang="es-ES" sz="1600" b="1"/>
                <a:t>)</a:t>
              </a:r>
            </a:p>
          </p:txBody>
        </p:sp>
        <p:sp>
          <p:nvSpPr>
            <p:cNvPr id="21546" name="Text Box 10"/>
            <p:cNvSpPr txBox="1">
              <a:spLocks noChangeArrowheads="1"/>
            </p:cNvSpPr>
            <p:nvPr/>
          </p:nvSpPr>
          <p:spPr bwMode="auto">
            <a:xfrm>
              <a:off x="1791" y="1888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PP-tiamina</a:t>
              </a:r>
            </a:p>
          </p:txBody>
        </p:sp>
        <p:sp>
          <p:nvSpPr>
            <p:cNvPr id="21547" name="Text Box 11"/>
            <p:cNvSpPr txBox="1">
              <a:spLocks noChangeArrowheads="1"/>
            </p:cNvSpPr>
            <p:nvPr/>
          </p:nvSpPr>
          <p:spPr bwMode="auto">
            <a:xfrm>
              <a:off x="3061" y="1888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Aldehídos</a:t>
              </a:r>
            </a:p>
          </p:txBody>
        </p:sp>
        <p:sp>
          <p:nvSpPr>
            <p:cNvPr id="21548" name="Line 12"/>
            <p:cNvSpPr>
              <a:spLocks noChangeShapeType="1"/>
            </p:cNvSpPr>
            <p:nvPr/>
          </p:nvSpPr>
          <p:spPr bwMode="auto">
            <a:xfrm>
              <a:off x="4332" y="2024"/>
              <a:ext cx="362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49" name="Text Box 13"/>
            <p:cNvSpPr txBox="1">
              <a:spLocks noChangeArrowheads="1"/>
            </p:cNvSpPr>
            <p:nvPr/>
          </p:nvSpPr>
          <p:spPr bwMode="auto">
            <a:xfrm>
              <a:off x="4830" y="1888"/>
              <a:ext cx="772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PDH, TC</a:t>
              </a:r>
            </a:p>
          </p:txBody>
        </p:sp>
        <p:sp>
          <p:nvSpPr>
            <p:cNvPr id="21550" name="Line 58"/>
            <p:cNvSpPr>
              <a:spLocks noChangeShapeType="1"/>
            </p:cNvSpPr>
            <p:nvPr/>
          </p:nvSpPr>
          <p:spPr bwMode="auto">
            <a:xfrm>
              <a:off x="1519" y="1979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51" name="Line 59"/>
            <p:cNvSpPr>
              <a:spLocks noChangeShapeType="1"/>
            </p:cNvSpPr>
            <p:nvPr/>
          </p:nvSpPr>
          <p:spPr bwMode="auto">
            <a:xfrm>
              <a:off x="2744" y="2024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29" name="Group 76"/>
          <p:cNvGrpSpPr>
            <a:grpSpLocks/>
          </p:cNvGrpSpPr>
          <p:nvPr/>
        </p:nvGrpSpPr>
        <p:grpSpPr bwMode="auto">
          <a:xfrm>
            <a:off x="539750" y="4292600"/>
            <a:ext cx="8351838" cy="650875"/>
            <a:chOff x="340" y="2704"/>
            <a:chExt cx="5261" cy="410"/>
          </a:xfrm>
        </p:grpSpPr>
        <p:sp>
          <p:nvSpPr>
            <p:cNvPr id="21538" name="Text Box 40"/>
            <p:cNvSpPr txBox="1">
              <a:spLocks noChangeArrowheads="1"/>
            </p:cNvSpPr>
            <p:nvPr/>
          </p:nvSpPr>
          <p:spPr bwMode="auto">
            <a:xfrm>
              <a:off x="340" y="2795"/>
              <a:ext cx="1043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/>
                <a:t>Acido fólico</a:t>
              </a:r>
            </a:p>
          </p:txBody>
        </p:sp>
        <p:sp>
          <p:nvSpPr>
            <p:cNvPr id="21539" name="Text Box 41"/>
            <p:cNvSpPr txBox="1">
              <a:spLocks noChangeArrowheads="1"/>
            </p:cNvSpPr>
            <p:nvPr/>
          </p:nvSpPr>
          <p:spPr bwMode="auto">
            <a:xfrm>
              <a:off x="1837" y="2840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TH</a:t>
              </a:r>
              <a:r>
                <a:rPr lang="es-ES" b="1" baseline="-25000">
                  <a:solidFill>
                    <a:srgbClr val="FF5050"/>
                  </a:solidFill>
                </a:rPr>
                <a:t>4</a:t>
              </a:r>
              <a:endParaRPr lang="es-ES" b="1">
                <a:solidFill>
                  <a:srgbClr val="FF5050"/>
                </a:solidFill>
              </a:endParaRPr>
            </a:p>
          </p:txBody>
        </p:sp>
        <p:sp>
          <p:nvSpPr>
            <p:cNvPr id="21540" name="Text Box 42"/>
            <p:cNvSpPr txBox="1">
              <a:spLocks noChangeArrowheads="1"/>
            </p:cNvSpPr>
            <p:nvPr/>
          </p:nvSpPr>
          <p:spPr bwMode="auto">
            <a:xfrm>
              <a:off x="3061" y="2704"/>
              <a:ext cx="1360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Grupos    monocarbonados</a:t>
              </a:r>
            </a:p>
          </p:txBody>
        </p:sp>
        <p:sp>
          <p:nvSpPr>
            <p:cNvPr id="21541" name="Text Box 43"/>
            <p:cNvSpPr txBox="1">
              <a:spLocks noChangeArrowheads="1"/>
            </p:cNvSpPr>
            <p:nvPr/>
          </p:nvSpPr>
          <p:spPr bwMode="auto">
            <a:xfrm>
              <a:off x="4740" y="2704"/>
              <a:ext cx="861" cy="40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 i="1" dirty="0">
                  <a:solidFill>
                    <a:schemeClr val="accent2"/>
                  </a:solidFill>
                </a:rPr>
                <a:t>Ser-</a:t>
              </a:r>
              <a:r>
                <a:rPr lang="es-ES" b="1" i="1" dirty="0" err="1">
                  <a:solidFill>
                    <a:schemeClr val="accent2"/>
                  </a:solidFill>
                </a:rPr>
                <a:t>Tre</a:t>
              </a:r>
              <a:r>
                <a:rPr lang="es-ES" b="1" i="1" dirty="0">
                  <a:solidFill>
                    <a:schemeClr val="accent2"/>
                  </a:solidFill>
                </a:rPr>
                <a:t> </a:t>
              </a:r>
              <a:r>
                <a:rPr lang="es-ES" b="1" i="1" dirty="0" err="1">
                  <a:solidFill>
                    <a:schemeClr val="accent2"/>
                  </a:solidFill>
                </a:rPr>
                <a:t>Deshidrat</a:t>
              </a:r>
              <a:r>
                <a:rPr lang="es-ES" b="1" i="1" dirty="0">
                  <a:solidFill>
                    <a:schemeClr val="accent2"/>
                  </a:solidFill>
                </a:rPr>
                <a:t>.</a:t>
              </a:r>
            </a:p>
          </p:txBody>
        </p:sp>
        <p:sp>
          <p:nvSpPr>
            <p:cNvPr id="21542" name="Line 46"/>
            <p:cNvSpPr>
              <a:spLocks noChangeShapeType="1"/>
            </p:cNvSpPr>
            <p:nvPr/>
          </p:nvSpPr>
          <p:spPr bwMode="auto">
            <a:xfrm>
              <a:off x="4468" y="2886"/>
              <a:ext cx="22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43" name="Line 60"/>
            <p:cNvSpPr>
              <a:spLocks noChangeShapeType="1"/>
            </p:cNvSpPr>
            <p:nvPr/>
          </p:nvSpPr>
          <p:spPr bwMode="auto">
            <a:xfrm>
              <a:off x="2835" y="293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44" name="Line 63"/>
            <p:cNvSpPr>
              <a:spLocks noChangeShapeType="1"/>
            </p:cNvSpPr>
            <p:nvPr/>
          </p:nvSpPr>
          <p:spPr bwMode="auto">
            <a:xfrm>
              <a:off x="1474" y="293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30" name="Group 78"/>
          <p:cNvGrpSpPr>
            <a:grpSpLocks/>
          </p:cNvGrpSpPr>
          <p:nvPr/>
        </p:nvGrpSpPr>
        <p:grpSpPr bwMode="auto">
          <a:xfrm>
            <a:off x="611188" y="6021388"/>
            <a:ext cx="7993062" cy="650875"/>
            <a:chOff x="385" y="3793"/>
            <a:chExt cx="5035" cy="410"/>
          </a:xfrm>
        </p:grpSpPr>
        <p:sp>
          <p:nvSpPr>
            <p:cNvPr id="21531" name="Text Box 36"/>
            <p:cNvSpPr txBox="1">
              <a:spLocks noChangeArrowheads="1"/>
            </p:cNvSpPr>
            <p:nvPr/>
          </p:nvSpPr>
          <p:spPr bwMode="auto">
            <a:xfrm>
              <a:off x="385" y="3838"/>
              <a:ext cx="1044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/>
                <a:t>Acido lipoico</a:t>
              </a:r>
            </a:p>
          </p:txBody>
        </p:sp>
        <p:sp>
          <p:nvSpPr>
            <p:cNvPr id="21532" name="Text Box 38"/>
            <p:cNvSpPr txBox="1">
              <a:spLocks noChangeArrowheads="1"/>
            </p:cNvSpPr>
            <p:nvPr/>
          </p:nvSpPr>
          <p:spPr bwMode="auto">
            <a:xfrm>
              <a:off x="1837" y="3838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Lipoamida</a:t>
              </a:r>
            </a:p>
          </p:txBody>
        </p:sp>
        <p:sp>
          <p:nvSpPr>
            <p:cNvPr id="21533" name="Text Box 39"/>
            <p:cNvSpPr txBox="1">
              <a:spLocks noChangeArrowheads="1"/>
            </p:cNvSpPr>
            <p:nvPr/>
          </p:nvSpPr>
          <p:spPr bwMode="auto">
            <a:xfrm>
              <a:off x="3107" y="3793"/>
              <a:ext cx="1225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Electrones y grupos acilos. </a:t>
              </a:r>
            </a:p>
          </p:txBody>
        </p:sp>
        <p:sp>
          <p:nvSpPr>
            <p:cNvPr id="21534" name="Line 50"/>
            <p:cNvSpPr>
              <a:spLocks noChangeShapeType="1"/>
            </p:cNvSpPr>
            <p:nvPr/>
          </p:nvSpPr>
          <p:spPr bwMode="auto">
            <a:xfrm>
              <a:off x="4377" y="4020"/>
              <a:ext cx="40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35" name="Text Box 51"/>
            <p:cNvSpPr txBox="1">
              <a:spLocks noChangeArrowheads="1"/>
            </p:cNvSpPr>
            <p:nvPr/>
          </p:nvSpPr>
          <p:spPr bwMode="auto">
            <a:xfrm>
              <a:off x="4921" y="3884"/>
              <a:ext cx="499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PDH</a:t>
              </a:r>
            </a:p>
          </p:txBody>
        </p:sp>
        <p:sp>
          <p:nvSpPr>
            <p:cNvPr id="21536" name="Line 62"/>
            <p:cNvSpPr>
              <a:spLocks noChangeShapeType="1"/>
            </p:cNvSpPr>
            <p:nvPr/>
          </p:nvSpPr>
          <p:spPr bwMode="auto">
            <a:xfrm>
              <a:off x="1565" y="3929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37" name="Line 64"/>
            <p:cNvSpPr>
              <a:spLocks noChangeShapeType="1"/>
            </p:cNvSpPr>
            <p:nvPr/>
          </p:nvSpPr>
          <p:spPr bwMode="auto">
            <a:xfrm>
              <a:off x="2880" y="3974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31" name="Group 77"/>
          <p:cNvGrpSpPr>
            <a:grpSpLocks/>
          </p:cNvGrpSpPr>
          <p:nvPr/>
        </p:nvGrpSpPr>
        <p:grpSpPr bwMode="auto">
          <a:xfrm>
            <a:off x="539750" y="5157791"/>
            <a:ext cx="8351838" cy="650875"/>
            <a:chOff x="340" y="3249"/>
            <a:chExt cx="5261" cy="410"/>
          </a:xfrm>
        </p:grpSpPr>
        <p:sp>
          <p:nvSpPr>
            <p:cNvPr id="21524" name="Text Box 20"/>
            <p:cNvSpPr txBox="1">
              <a:spLocks noChangeArrowheads="1"/>
            </p:cNvSpPr>
            <p:nvPr/>
          </p:nvSpPr>
          <p:spPr bwMode="auto">
            <a:xfrm>
              <a:off x="340" y="3294"/>
              <a:ext cx="1089" cy="2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sz="1600" b="1"/>
                <a:t>Piridoxina (B</a:t>
              </a:r>
              <a:r>
                <a:rPr lang="es-ES" sz="1600" b="1" baseline="-25000"/>
                <a:t>6</a:t>
              </a:r>
              <a:r>
                <a:rPr lang="es-ES" sz="1600" b="1"/>
                <a:t>)</a:t>
              </a:r>
            </a:p>
          </p:txBody>
        </p:sp>
        <p:sp>
          <p:nvSpPr>
            <p:cNvPr id="21525" name="Text Box 21"/>
            <p:cNvSpPr txBox="1">
              <a:spLocks noChangeArrowheads="1"/>
            </p:cNvSpPr>
            <p:nvPr/>
          </p:nvSpPr>
          <p:spPr bwMode="auto">
            <a:xfrm>
              <a:off x="1837" y="3294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P-piridoxal</a:t>
              </a:r>
            </a:p>
          </p:txBody>
        </p:sp>
        <p:sp>
          <p:nvSpPr>
            <p:cNvPr id="21526" name="Text Box 22"/>
            <p:cNvSpPr txBox="1">
              <a:spLocks noChangeArrowheads="1"/>
            </p:cNvSpPr>
            <p:nvPr/>
          </p:nvSpPr>
          <p:spPr bwMode="auto">
            <a:xfrm>
              <a:off x="3107" y="3249"/>
              <a:ext cx="1270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Transferencia grupos aminos</a:t>
              </a:r>
            </a:p>
          </p:txBody>
        </p:sp>
        <p:sp>
          <p:nvSpPr>
            <p:cNvPr id="21527" name="Text Box 23"/>
            <p:cNvSpPr txBox="1">
              <a:spLocks noChangeArrowheads="1"/>
            </p:cNvSpPr>
            <p:nvPr/>
          </p:nvSpPr>
          <p:spPr bwMode="auto">
            <a:xfrm>
              <a:off x="4694" y="3249"/>
              <a:ext cx="907" cy="40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 i="1" dirty="0">
                  <a:solidFill>
                    <a:schemeClr val="accent2"/>
                  </a:solidFill>
                </a:rPr>
                <a:t>Transaminasas</a:t>
              </a:r>
            </a:p>
          </p:txBody>
        </p:sp>
        <p:sp>
          <p:nvSpPr>
            <p:cNvPr id="21528" name="Line 24"/>
            <p:cNvSpPr>
              <a:spLocks noChangeShapeType="1"/>
            </p:cNvSpPr>
            <p:nvPr/>
          </p:nvSpPr>
          <p:spPr bwMode="auto">
            <a:xfrm>
              <a:off x="4422" y="3475"/>
              <a:ext cx="22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9" name="Line 61"/>
            <p:cNvSpPr>
              <a:spLocks noChangeShapeType="1"/>
            </p:cNvSpPr>
            <p:nvPr/>
          </p:nvSpPr>
          <p:spPr bwMode="auto">
            <a:xfrm>
              <a:off x="1474" y="3385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30" name="Line 65"/>
            <p:cNvSpPr>
              <a:spLocks noChangeShapeType="1"/>
            </p:cNvSpPr>
            <p:nvPr/>
          </p:nvSpPr>
          <p:spPr bwMode="auto">
            <a:xfrm>
              <a:off x="2789" y="3430"/>
              <a:ext cx="22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32" name="Group 75"/>
          <p:cNvGrpSpPr>
            <a:grpSpLocks/>
          </p:cNvGrpSpPr>
          <p:nvPr/>
        </p:nvGrpSpPr>
        <p:grpSpPr bwMode="auto">
          <a:xfrm>
            <a:off x="395288" y="3654425"/>
            <a:ext cx="8353425" cy="519113"/>
            <a:chOff x="249" y="2251"/>
            <a:chExt cx="5262" cy="327"/>
          </a:xfrm>
        </p:grpSpPr>
        <p:sp>
          <p:nvSpPr>
            <p:cNvPr id="21517" name="Text Box 47"/>
            <p:cNvSpPr txBox="1">
              <a:spLocks noChangeArrowheads="1"/>
            </p:cNvSpPr>
            <p:nvPr/>
          </p:nvSpPr>
          <p:spPr bwMode="auto">
            <a:xfrm>
              <a:off x="249" y="2341"/>
              <a:ext cx="1406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/>
                <a:t>Acido pantoténico</a:t>
              </a:r>
            </a:p>
          </p:txBody>
        </p:sp>
        <p:sp>
          <p:nvSpPr>
            <p:cNvPr id="21518" name="Text Box 49"/>
            <p:cNvSpPr txBox="1">
              <a:spLocks noChangeArrowheads="1"/>
            </p:cNvSpPr>
            <p:nvPr/>
          </p:nvSpPr>
          <p:spPr bwMode="auto">
            <a:xfrm>
              <a:off x="1837" y="2341"/>
              <a:ext cx="998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Coenzima A</a:t>
              </a:r>
            </a:p>
          </p:txBody>
        </p:sp>
        <p:sp>
          <p:nvSpPr>
            <p:cNvPr id="21519" name="Text Box 52"/>
            <p:cNvSpPr txBox="1">
              <a:spLocks noChangeArrowheads="1"/>
            </p:cNvSpPr>
            <p:nvPr/>
          </p:nvSpPr>
          <p:spPr bwMode="auto">
            <a:xfrm>
              <a:off x="3107" y="2341"/>
              <a:ext cx="1043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Grupos acilo</a:t>
              </a:r>
            </a:p>
          </p:txBody>
        </p:sp>
        <p:sp>
          <p:nvSpPr>
            <p:cNvPr id="21520" name="Line 53"/>
            <p:cNvSpPr>
              <a:spLocks noChangeShapeType="1"/>
            </p:cNvSpPr>
            <p:nvPr/>
          </p:nvSpPr>
          <p:spPr bwMode="auto">
            <a:xfrm>
              <a:off x="4377" y="2432"/>
              <a:ext cx="409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1" name="Line 66"/>
            <p:cNvSpPr>
              <a:spLocks noChangeShapeType="1"/>
            </p:cNvSpPr>
            <p:nvPr/>
          </p:nvSpPr>
          <p:spPr bwMode="auto">
            <a:xfrm>
              <a:off x="2880" y="2478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2" name="Line 67"/>
            <p:cNvSpPr>
              <a:spLocks noChangeShapeType="1"/>
            </p:cNvSpPr>
            <p:nvPr/>
          </p:nvSpPr>
          <p:spPr bwMode="auto">
            <a:xfrm>
              <a:off x="1655" y="2478"/>
              <a:ext cx="136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3" name="Text Box 68"/>
            <p:cNvSpPr txBox="1">
              <a:spLocks noChangeArrowheads="1"/>
            </p:cNvSpPr>
            <p:nvPr/>
          </p:nvSpPr>
          <p:spPr bwMode="auto">
            <a:xfrm>
              <a:off x="4876" y="2251"/>
              <a:ext cx="635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 i="1" dirty="0" err="1">
                  <a:solidFill>
                    <a:schemeClr val="accent2"/>
                  </a:solidFill>
                </a:rPr>
                <a:t>Tiolasa</a:t>
              </a:r>
              <a:endParaRPr lang="es-ES" b="1" i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2" name="61 Elipse"/>
          <p:cNvSpPr/>
          <p:nvPr/>
        </p:nvSpPr>
        <p:spPr>
          <a:xfrm>
            <a:off x="2500298" y="1000108"/>
            <a:ext cx="2214578" cy="564357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62 CuadroTexto"/>
          <p:cNvSpPr txBox="1"/>
          <p:nvPr/>
        </p:nvSpPr>
        <p:spPr>
          <a:xfrm>
            <a:off x="4500562" y="1071546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Grupo</a:t>
            </a:r>
            <a:r>
              <a:rPr lang="en-US" dirty="0"/>
              <a:t>/s </a:t>
            </a:r>
            <a:r>
              <a:rPr lang="en-US" dirty="0" err="1"/>
              <a:t>transportado</a:t>
            </a:r>
            <a:r>
              <a:rPr lang="en-US" dirty="0"/>
              <a:t>/s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7572396" y="10715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ENZIMAS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/>
      <p:bldP spid="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2232A01F-FE08-4471-A565-38F8E2056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1222551"/>
            <a:ext cx="5940152" cy="4455114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D0AFDE29-6F30-4EBD-A0BA-32E3B6AEA77A}"/>
              </a:ext>
            </a:extLst>
          </p:cNvPr>
          <p:cNvSpPr txBox="1">
            <a:spLocks noChangeArrowheads="1"/>
          </p:cNvSpPr>
          <p:nvPr/>
        </p:nvSpPr>
        <p:spPr>
          <a:xfrm>
            <a:off x="274910" y="1201443"/>
            <a:ext cx="3096344" cy="44551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5A1AE8"/>
            </a:solidFill>
          </a:ln>
        </p:spPr>
        <p:txBody>
          <a:bodyPr>
            <a:normAutofit fontScale="85000" lnSpcReduction="20000"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24078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800" b="1" dirty="0"/>
              <a:t>Oxido-reducción</a:t>
            </a:r>
          </a:p>
          <a:p>
            <a:pPr marL="624078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800" b="1" dirty="0"/>
              <a:t>Formación de enlaces C-C</a:t>
            </a:r>
          </a:p>
          <a:p>
            <a:pPr marL="624078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800" b="1" dirty="0"/>
              <a:t>Rotura de enlaces C-C</a:t>
            </a:r>
          </a:p>
          <a:p>
            <a:pPr marL="624078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800" b="1" dirty="0"/>
              <a:t>Reorganización interna</a:t>
            </a:r>
          </a:p>
          <a:p>
            <a:pPr marL="624078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800" b="1" dirty="0"/>
              <a:t>Transferencia de grupos funcionales</a:t>
            </a:r>
          </a:p>
          <a:p>
            <a:pPr marL="624078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800" b="1" dirty="0"/>
              <a:t>Reacciones de condensación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B28BACBA-D0A3-410D-9891-EBEB85EB6B5D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" y="188640"/>
            <a:ext cx="8686800" cy="720080"/>
          </a:xfrm>
          <a:prstGeom prst="rect">
            <a:avLst/>
          </a:prstGeom>
          <a:solidFill>
            <a:srgbClr val="92D050"/>
          </a:solidFill>
          <a:ln>
            <a:solidFill>
              <a:srgbClr val="5A1AE8"/>
            </a:solidFill>
          </a:ln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s-E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reacciones catalizadas por enzimas</a:t>
            </a:r>
            <a:endParaRPr lang="es-E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1" name="Rectangle 2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811196"/>
          </a:xfr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rgbClr val="5A1AE8"/>
            </a:solidFill>
          </a:ln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/>
              <a:t>Cómo se clasifican las enzimas???</a:t>
            </a:r>
          </a:p>
        </p:txBody>
      </p:sp>
      <p:pic>
        <p:nvPicPr>
          <p:cNvPr id="71688" name="Picture 8" descr="T110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30000" contrast="46000"/>
          </a:blip>
          <a:srcRect l="36856" t="11795" r="22331" b="78061"/>
          <a:stretch>
            <a:fillRect/>
          </a:stretch>
        </p:blipFill>
        <p:spPr>
          <a:xfrm>
            <a:off x="3467069" y="1714489"/>
            <a:ext cx="5176897" cy="1141154"/>
          </a:xfrm>
          <a:noFill/>
        </p:spPr>
      </p:pic>
      <p:pic>
        <p:nvPicPr>
          <p:cNvPr id="71697" name="Picture 17" descr="T110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-30000" contrast="46000"/>
          </a:blip>
          <a:srcRect l="33842" t="24641" r="7707" b="59102"/>
          <a:stretch>
            <a:fillRect/>
          </a:stretch>
        </p:blipFill>
        <p:spPr>
          <a:xfrm>
            <a:off x="2796445" y="4183094"/>
            <a:ext cx="6133273" cy="1523991"/>
          </a:xfrm>
          <a:noFill/>
        </p:spPr>
      </p:pic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500090" y="1357298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i="1"/>
              <a:t>1-OXIDORREDUCTASAS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250825" y="3643314"/>
            <a:ext cx="2665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i="1"/>
              <a:t>2. TRANSFERASAS</a:t>
            </a: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717578" y="2076436"/>
            <a:ext cx="27368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>
                <a:solidFill>
                  <a:srgbClr val="FF0000"/>
                </a:solidFill>
              </a:rPr>
              <a:t>Lactato deshidrogenasa </a:t>
            </a:r>
            <a:r>
              <a:rPr lang="es-ES" sz="1600" b="1" i="1" dirty="0"/>
              <a:t>(EC 1.1.1.27)</a:t>
            </a: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539750" y="4506914"/>
            <a:ext cx="2017713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Hexoquinasa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2.7.1.2)</a:t>
            </a:r>
          </a:p>
        </p:txBody>
      </p:sp>
      <p:sp>
        <p:nvSpPr>
          <p:cNvPr id="71707" name="Line 27"/>
          <p:cNvSpPr>
            <a:spLocks noChangeShapeType="1"/>
          </p:cNvSpPr>
          <p:nvPr/>
        </p:nvSpPr>
        <p:spPr bwMode="auto">
          <a:xfrm flipH="1" flipV="1">
            <a:off x="4572000" y="2403779"/>
            <a:ext cx="2651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1" grpId="0"/>
      <p:bldP spid="71693" grpId="0"/>
      <p:bldP spid="71694" grpId="0"/>
      <p:bldP spid="71695" grpId="0"/>
      <p:bldP spid="7170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T110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bright="-30000" contrast="46000"/>
          </a:blip>
          <a:srcRect l="36403" t="62680" r="14850" b="28995"/>
          <a:stretch>
            <a:fillRect/>
          </a:stretch>
        </p:blipFill>
        <p:spPr>
          <a:xfrm>
            <a:off x="3143240" y="2297095"/>
            <a:ext cx="5435600" cy="792163"/>
          </a:xfrm>
          <a:noFill/>
        </p:spPr>
      </p:pic>
      <p:pic>
        <p:nvPicPr>
          <p:cNvPr id="78863" name="Picture 15" descr="T110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bright="-30000" contrast="46000"/>
          </a:blip>
          <a:srcRect l="37399" t="74973" r="23468" b="16180"/>
          <a:stretch>
            <a:fillRect/>
          </a:stretch>
        </p:blipFill>
        <p:spPr>
          <a:xfrm>
            <a:off x="3152769" y="3779846"/>
            <a:ext cx="4738687" cy="792162"/>
          </a:xfrm>
          <a:noFill/>
        </p:spPr>
      </p:pic>
      <p:pic>
        <p:nvPicPr>
          <p:cNvPr id="78866" name="Picture 18" descr="T110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bright="-30000" contrast="46000"/>
          </a:blip>
          <a:srcRect l="36403" t="88600" r="3391" b="4117"/>
          <a:stretch>
            <a:fillRect/>
          </a:stretch>
        </p:blipFill>
        <p:spPr>
          <a:xfrm>
            <a:off x="2571736" y="5422919"/>
            <a:ext cx="6084887" cy="792163"/>
          </a:xfrm>
          <a:noFill/>
        </p:spPr>
      </p:pic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468313" y="1928802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4. </a:t>
            </a:r>
            <a:r>
              <a:rPr lang="es-ES" b="1" i="1"/>
              <a:t>LIASAS</a:t>
            </a:r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428596" y="3429000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5. </a:t>
            </a:r>
            <a:r>
              <a:rPr lang="es-ES" b="1" i="1"/>
              <a:t>ISOMERASAS</a:t>
            </a:r>
          </a:p>
        </p:txBody>
      </p:sp>
      <p:sp>
        <p:nvSpPr>
          <p:cNvPr id="78857" name="Text Box 9"/>
          <p:cNvSpPr txBox="1">
            <a:spLocks noChangeArrowheads="1"/>
          </p:cNvSpPr>
          <p:nvPr/>
        </p:nvSpPr>
        <p:spPr bwMode="auto">
          <a:xfrm>
            <a:off x="487346" y="5084763"/>
            <a:ext cx="165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6. </a:t>
            </a:r>
            <a:r>
              <a:rPr lang="es-ES" b="1" i="1"/>
              <a:t>LIGASAS</a:t>
            </a:r>
          </a:p>
        </p:txBody>
      </p:sp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684213" y="2360602"/>
            <a:ext cx="1871662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Piruvato</a:t>
            </a:r>
            <a:r>
              <a:rPr lang="es-ES" sz="1600" b="1" i="1" dirty="0">
                <a:solidFill>
                  <a:srgbClr val="FF0000"/>
                </a:solidFill>
              </a:rPr>
              <a:t> </a:t>
            </a:r>
            <a:r>
              <a:rPr lang="es-ES" sz="1600" b="1" i="1" dirty="0" err="1">
                <a:solidFill>
                  <a:srgbClr val="FF0000"/>
                </a:solidFill>
              </a:rPr>
              <a:t>descarboxilasa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4.1.1.1)</a:t>
            </a:r>
          </a:p>
        </p:txBody>
      </p:sp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573058" y="3922712"/>
            <a:ext cx="2376488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Fumarasa</a:t>
            </a:r>
            <a:r>
              <a:rPr lang="es-ES" sz="1600" b="1" i="1" dirty="0">
                <a:solidFill>
                  <a:srgbClr val="FF0000"/>
                </a:solidFill>
              </a:rPr>
              <a:t> ó malato </a:t>
            </a:r>
            <a:r>
              <a:rPr lang="es-ES" sz="1600" b="1" i="1" dirty="0" err="1">
                <a:solidFill>
                  <a:srgbClr val="FF0000"/>
                </a:solidFill>
              </a:rPr>
              <a:t>isomerasa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5.2.1.1)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701660" y="5500702"/>
            <a:ext cx="1727200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Piruvato</a:t>
            </a:r>
            <a:r>
              <a:rPr lang="es-ES" sz="1600" b="1" i="1" dirty="0">
                <a:solidFill>
                  <a:srgbClr val="FF0000"/>
                </a:solidFill>
              </a:rPr>
              <a:t> </a:t>
            </a:r>
            <a:r>
              <a:rPr lang="es-ES" sz="1600" b="1" i="1" dirty="0" err="1">
                <a:solidFill>
                  <a:srgbClr val="FF0000"/>
                </a:solidFill>
              </a:rPr>
              <a:t>carboxilasa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6.4.1.1)</a:t>
            </a:r>
          </a:p>
        </p:txBody>
      </p:sp>
      <p:sp>
        <p:nvSpPr>
          <p:cNvPr id="78869" name="Text Box 21"/>
          <p:cNvSpPr txBox="1">
            <a:spLocks noChangeArrowheads="1"/>
          </p:cNvSpPr>
          <p:nvPr/>
        </p:nvSpPr>
        <p:spPr bwMode="auto">
          <a:xfrm>
            <a:off x="428596" y="357166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i="1"/>
              <a:t>3. HIDROLASAS</a:t>
            </a:r>
          </a:p>
        </p:txBody>
      </p:sp>
      <p:sp>
        <p:nvSpPr>
          <p:cNvPr id="78870" name="Text Box 22"/>
          <p:cNvSpPr txBox="1">
            <a:spLocks noChangeArrowheads="1"/>
          </p:cNvSpPr>
          <p:nvPr/>
        </p:nvSpPr>
        <p:spPr bwMode="auto">
          <a:xfrm>
            <a:off x="717521" y="933429"/>
            <a:ext cx="2592387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Carboxipeptidasa</a:t>
            </a:r>
            <a:r>
              <a:rPr lang="es-ES" sz="1600" b="1" i="1" dirty="0">
                <a:solidFill>
                  <a:srgbClr val="FF0000"/>
                </a:solidFill>
              </a:rPr>
              <a:t> A</a:t>
            </a:r>
          </a:p>
          <a:p>
            <a:pPr>
              <a:spcBef>
                <a:spcPct val="50000"/>
              </a:spcBef>
            </a:pPr>
            <a:r>
              <a:rPr lang="es-ES" sz="1600" b="1" i="1" dirty="0"/>
              <a:t>(EC 3.4.17.1)</a:t>
            </a:r>
          </a:p>
        </p:txBody>
      </p:sp>
      <p:pic>
        <p:nvPicPr>
          <p:cNvPr id="78871" name="Picture 23" descr="T1107"/>
          <p:cNvPicPr>
            <a:picLocks noChangeAspect="1" noChangeArrowheads="1"/>
          </p:cNvPicPr>
          <p:nvPr/>
        </p:nvPicPr>
        <p:blipFill>
          <a:blip r:embed="rId2">
            <a:lum bright="-30000" contrast="46000"/>
          </a:blip>
          <a:srcRect l="36461" t="44466" r="247" b="43353"/>
          <a:stretch>
            <a:fillRect/>
          </a:stretch>
        </p:blipFill>
        <p:spPr bwMode="auto">
          <a:xfrm>
            <a:off x="3143240" y="1006454"/>
            <a:ext cx="525621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8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5" grpId="0"/>
      <p:bldP spid="78856" grpId="0"/>
      <p:bldP spid="78857" grpId="0"/>
      <p:bldP spid="78858" grpId="0"/>
      <p:bldP spid="78860" grpId="0"/>
      <p:bldP spid="78862" grpId="0"/>
      <p:bldP spid="78869" grpId="0"/>
      <p:bldP spid="7887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MX" sz="2800" dirty="0"/>
              <a:t>COMPARTIMENTALIZACION: Diferente localización dentro de la célula.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MX" sz="2800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MX" sz="2800" dirty="0"/>
              <a:t>SISTEMAS MULTIENZIMATICOS: Enzimas relacionadas agrupadas formando verdaderos complejos  macromoleculares.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MX" sz="2800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MX" sz="2800" dirty="0"/>
              <a:t>ENZIMAS MULTIFUNCIONALES: Una enzima que presenta distintos sitios catalíticos</a:t>
            </a:r>
            <a:endParaRPr lang="es-ES" sz="2800" dirty="0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81013" y="273050"/>
            <a:ext cx="8229600" cy="1143001"/>
          </a:xfrm>
          <a:solidFill>
            <a:srgbClr val="92D05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MX" sz="3200">
                <a:solidFill>
                  <a:schemeClr val="accent6">
                    <a:lumMod val="50000"/>
                  </a:schemeClr>
                </a:solidFill>
              </a:rPr>
              <a:t>DISTRIBUCION DE LAS ENZIMAS</a:t>
            </a:r>
            <a:endParaRPr lang="es-ES" sz="320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AD95502-D307-4B04-AD93-4497BB39D6CF}"/>
              </a:ext>
            </a:extLst>
          </p:cNvPr>
          <p:cNvSpPr txBox="1"/>
          <p:nvPr/>
        </p:nvSpPr>
        <p:spPr>
          <a:xfrm>
            <a:off x="504714" y="1196752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0000CC"/>
                </a:solidFill>
              </a:rPr>
              <a:t>¿Todas las reacciones metabólicas ocurren a la misma velocidad en las células?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8D50C28-3108-40F6-AC9D-9316034EDB27}"/>
              </a:ext>
            </a:extLst>
          </p:cNvPr>
          <p:cNvSpPr txBox="1"/>
          <p:nvPr/>
        </p:nvSpPr>
        <p:spPr>
          <a:xfrm>
            <a:off x="503548" y="2708920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0000CC"/>
                </a:solidFill>
              </a:rPr>
              <a:t>¿A qué velocidad ocurren las reacciones en las células?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3177A7F-521C-4354-B2F6-2F5A91868C2D}"/>
              </a:ext>
            </a:extLst>
          </p:cNvPr>
          <p:cNvSpPr txBox="1"/>
          <p:nvPr/>
        </p:nvSpPr>
        <p:spPr>
          <a:xfrm>
            <a:off x="503548" y="4149080"/>
            <a:ext cx="8316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0000CC"/>
                </a:solidFill>
              </a:rPr>
              <a:t>¿Qué determina la velocidad a la que ocurren las reacciones en las células?</a:t>
            </a:r>
          </a:p>
        </p:txBody>
      </p:sp>
    </p:spTree>
    <p:extLst>
      <p:ext uri="{BB962C8B-B14F-4D97-AF65-F5344CB8AC3E}">
        <p14:creationId xmlns:p14="http://schemas.microsoft.com/office/powerpoint/2010/main" val="124487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22658" y="1293696"/>
            <a:ext cx="8207005" cy="3632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fontScale="92500" lnSpcReduction="10000"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000" b="1" dirty="0"/>
              <a:t>Unidades Internacionales (UI) (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medida de velocidad)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400" b="1" dirty="0">
              <a:solidFill>
                <a:schemeClr val="accent2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000" b="1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00063" y="332656"/>
            <a:ext cx="8229600" cy="715939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</p:spPr>
        <p:txBody>
          <a:bodyPr anchor="ctr" anchorCtr="0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tx1"/>
                </a:solidFill>
              </a:rPr>
              <a:t>ACTIVIDAD ENZIMATICA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948488" y="2997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_tradnl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15610" y="2523490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401209" y="1816183"/>
            <a:ext cx="3773488" cy="790626"/>
            <a:chOff x="2699" y="1642"/>
            <a:chExt cx="2377" cy="434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699" y="1752"/>
              <a:ext cx="408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dirty="0"/>
                <a:t>UI =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990" y="1642"/>
              <a:ext cx="2086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" b="1" dirty="0">
                  <a:latin typeface="Symbol" pitchFamily="18" charset="2"/>
                  <a:sym typeface="Symbol"/>
                </a:rPr>
                <a:t></a:t>
              </a:r>
              <a:r>
                <a:rPr lang="es-ES" b="1" dirty="0"/>
                <a:t>moles de S transformados</a:t>
              </a:r>
              <a:endParaRPr lang="es-ES" b="1" dirty="0">
                <a:latin typeface="Symbol" pitchFamily="18" charset="2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3625" y="1845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b="1" dirty="0"/>
                <a:t>min</a:t>
              </a: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081" y="1842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9" name="Grupo 138"/>
          <p:cNvGrpSpPr/>
          <p:nvPr/>
        </p:nvGrpSpPr>
        <p:grpSpPr>
          <a:xfrm>
            <a:off x="1230319" y="1712473"/>
            <a:ext cx="2438693" cy="676427"/>
            <a:chOff x="1230319" y="1712473"/>
            <a:chExt cx="2438693" cy="676427"/>
          </a:xfrm>
        </p:grpSpPr>
        <p:grpSp>
          <p:nvGrpSpPr>
            <p:cNvPr id="21" name="33 Grupo"/>
            <p:cNvGrpSpPr/>
            <p:nvPr/>
          </p:nvGrpSpPr>
          <p:grpSpPr>
            <a:xfrm>
              <a:off x="1230319" y="1906340"/>
              <a:ext cx="2438693" cy="482560"/>
              <a:chOff x="2908993" y="1681451"/>
              <a:chExt cx="2438693" cy="482560"/>
            </a:xfrm>
          </p:grpSpPr>
          <p:sp>
            <p:nvSpPr>
              <p:cNvPr id="22" name="29 CuadroTexto"/>
              <p:cNvSpPr txBox="1"/>
              <p:nvPr/>
            </p:nvSpPr>
            <p:spPr>
              <a:xfrm>
                <a:off x="2908993" y="1702346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err="1"/>
                  <a:t>nS</a:t>
                </a:r>
                <a:endParaRPr lang="en-US" sz="2400" dirty="0"/>
              </a:p>
            </p:txBody>
          </p:sp>
          <p:cxnSp>
            <p:nvCxnSpPr>
              <p:cNvPr id="23" name="31 Conector recto de flecha"/>
              <p:cNvCxnSpPr/>
              <p:nvPr/>
            </p:nvCxnSpPr>
            <p:spPr>
              <a:xfrm>
                <a:off x="3571868" y="1927214"/>
                <a:ext cx="1143008" cy="1588"/>
              </a:xfrm>
              <a:prstGeom prst="straightConnector1">
                <a:avLst/>
              </a:prstGeom>
              <a:ln w="3810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32 CuadroTexto"/>
              <p:cNvSpPr txBox="1"/>
              <p:nvPr/>
            </p:nvSpPr>
            <p:spPr>
              <a:xfrm>
                <a:off x="4786314" y="1681451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err="1"/>
                  <a:t>nP</a:t>
                </a:r>
                <a:endParaRPr lang="en-US" sz="2400" dirty="0"/>
              </a:p>
            </p:txBody>
          </p:sp>
        </p:grpSp>
        <p:sp>
          <p:nvSpPr>
            <p:cNvPr id="25" name="35 CuadroTexto"/>
            <p:cNvSpPr txBox="1"/>
            <p:nvPr/>
          </p:nvSpPr>
          <p:spPr>
            <a:xfrm>
              <a:off x="1923237" y="1712473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rgbClr val="FF0000"/>
                  </a:solidFill>
                </a:rPr>
                <a:t>Enzima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Rectangle 3"/>
          <p:cNvSpPr txBox="1">
            <a:spLocks noChangeArrowheads="1"/>
          </p:cNvSpPr>
          <p:nvPr/>
        </p:nvSpPr>
        <p:spPr>
          <a:xfrm>
            <a:off x="500063" y="2648084"/>
            <a:ext cx="8229600" cy="73264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000" b="1" dirty="0"/>
              <a:t>Actividad Específica: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Actividad enzimática (UI) por miligramo de proteína presente en la muestra</a:t>
            </a:r>
            <a:r>
              <a:rPr lang="es-ES" sz="2400" b="1" dirty="0"/>
              <a:t>.</a:t>
            </a:r>
            <a:endParaRPr lang="es-E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27" name="Group 312"/>
          <p:cNvGrpSpPr>
            <a:grpSpLocks/>
          </p:cNvGrpSpPr>
          <p:nvPr/>
        </p:nvGrpSpPr>
        <p:grpSpPr bwMode="auto">
          <a:xfrm>
            <a:off x="2553627" y="3846041"/>
            <a:ext cx="1430337" cy="1527175"/>
            <a:chOff x="800" y="1071"/>
            <a:chExt cx="901" cy="962"/>
          </a:xfrm>
        </p:grpSpPr>
        <p:grpSp>
          <p:nvGrpSpPr>
            <p:cNvPr id="28" name="Group 311"/>
            <p:cNvGrpSpPr>
              <a:grpSpLocks/>
            </p:cNvGrpSpPr>
            <p:nvPr/>
          </p:nvGrpSpPr>
          <p:grpSpPr bwMode="auto">
            <a:xfrm>
              <a:off x="800" y="1071"/>
              <a:ext cx="901" cy="962"/>
              <a:chOff x="521" y="1434"/>
              <a:chExt cx="901" cy="962"/>
            </a:xfrm>
          </p:grpSpPr>
          <p:grpSp>
            <p:nvGrpSpPr>
              <p:cNvPr id="30" name="Group 310"/>
              <p:cNvGrpSpPr>
                <a:grpSpLocks/>
              </p:cNvGrpSpPr>
              <p:nvPr/>
            </p:nvGrpSpPr>
            <p:grpSpPr bwMode="auto">
              <a:xfrm>
                <a:off x="521" y="1434"/>
                <a:ext cx="901" cy="962"/>
                <a:chOff x="521" y="1434"/>
                <a:chExt cx="901" cy="962"/>
              </a:xfrm>
            </p:grpSpPr>
            <p:grpSp>
              <p:nvGrpSpPr>
                <p:cNvPr id="32" name="Group 309"/>
                <p:cNvGrpSpPr>
                  <a:grpSpLocks/>
                </p:cNvGrpSpPr>
                <p:nvPr/>
              </p:nvGrpSpPr>
              <p:grpSpPr bwMode="auto">
                <a:xfrm>
                  <a:off x="521" y="1434"/>
                  <a:ext cx="901" cy="962"/>
                  <a:chOff x="521" y="1434"/>
                  <a:chExt cx="901" cy="962"/>
                </a:xfrm>
              </p:grpSpPr>
              <p:grpSp>
                <p:nvGrpSpPr>
                  <p:cNvPr id="36" name="Group 308"/>
                  <p:cNvGrpSpPr>
                    <a:grpSpLocks/>
                  </p:cNvGrpSpPr>
                  <p:nvPr/>
                </p:nvGrpSpPr>
                <p:grpSpPr bwMode="auto">
                  <a:xfrm>
                    <a:off x="521" y="1434"/>
                    <a:ext cx="901" cy="962"/>
                    <a:chOff x="521" y="1434"/>
                    <a:chExt cx="901" cy="962"/>
                  </a:xfrm>
                </p:grpSpPr>
                <p:grpSp>
                  <p:nvGrpSpPr>
                    <p:cNvPr id="43" name="Group 3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" y="1434"/>
                      <a:ext cx="901" cy="962"/>
                      <a:chOff x="521" y="1434"/>
                      <a:chExt cx="901" cy="962"/>
                    </a:xfrm>
                  </p:grpSpPr>
                  <p:grpSp>
                    <p:nvGrpSpPr>
                      <p:cNvPr id="51" name="Group 30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21" y="1434"/>
                        <a:ext cx="901" cy="962"/>
                        <a:chOff x="521" y="1434"/>
                        <a:chExt cx="901" cy="962"/>
                      </a:xfrm>
                    </p:grpSpPr>
                    <p:grpSp>
                      <p:nvGrpSpPr>
                        <p:cNvPr id="54" name="Group 30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21" y="1434"/>
                          <a:ext cx="901" cy="962"/>
                          <a:chOff x="521" y="1434"/>
                          <a:chExt cx="901" cy="962"/>
                        </a:xfrm>
                      </p:grpSpPr>
                      <p:sp>
                        <p:nvSpPr>
                          <p:cNvPr id="67" name="AutoShape 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21" y="1434"/>
                            <a:ext cx="862" cy="953"/>
                          </a:xfrm>
                          <a:prstGeom prst="can">
                            <a:avLst>
                              <a:gd name="adj" fmla="val 27639"/>
                            </a:avLst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  <p:grpSp>
                        <p:nvGrpSpPr>
                          <p:cNvPr id="68" name="Group 1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661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29" name="Group 1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31" name="AutoShape 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32" name="Rectangle 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33" name="Oval 1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30" name="AutoShape 1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69" name="Group 1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48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24" name="Group 1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26" name="AutoShape 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7" name="Rectangle 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8" name="Oval 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25" name="AutoShape 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0" name="Group 2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888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19" name="Group 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21" name="AutoShape 2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2" name="Rectangle 2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3" name="Oval 2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20" name="AutoShape 2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1" name="Group 3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75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14" name="Group 3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16" name="AutoShape 3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7" name="Rectangle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8" name="Oval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15" name="AutoShap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2" name="Group 4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09" name="Group 4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11" name="AutoShape 4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2" name="Rectangle 4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3" name="Oval 4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10" name="AutoShape 4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3" name="Group 5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84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04" name="Group 5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06" name="AutoShape 5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7" name="Rectangle 5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8" name="Oval 6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05" name="AutoShape 6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4" name="Group 6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1797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99" name="Group 6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01" name="AutoShape 6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2" name="Rectangle 6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3" name="Oval 6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00" name="AutoShape 6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5" name="Group 6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2024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94" name="Group 69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96" name="AutoShape 7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7" name="Rectangle 7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8" name="Oval 7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95" name="AutoShape 7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6" name="Group 8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6859158">
                            <a:off x="824" y="2156"/>
                            <a:ext cx="240" cy="24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89" name="Group 8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91" name="AutoShape 8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2" name="Rectangle 8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3" name="Oval 8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90" name="AutoShape 8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7" name="Group 8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-2041291">
                            <a:off x="1212" y="1613"/>
                            <a:ext cx="210" cy="21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84" name="Group 8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86" name="AutoShape 8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7" name="Rectangle 8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8" name="Oval 9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85" name="AutoShape 9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8" name="Group 9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5400000">
                            <a:off x="612" y="2160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79" name="Group 9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81" name="AutoShape 9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2" name="Rectangle 9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3" name="Oval 9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80" name="AutoShape 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</p:grpSp>
                    <p:grpSp>
                      <p:nvGrpSpPr>
                        <p:cNvPr id="55" name="Group 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03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62" name="Group 2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64" name="AutoShape 2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5" name="Rectangle 2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6" name="Oval 3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63" name="AutoShap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  <p:grpSp>
                      <p:nvGrpSpPr>
                        <p:cNvPr id="56" name="Group 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30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57" name="Group 3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59" name="AutoShape 4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0" name="Rectangle 4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1" name="Oval 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58" name="AutoShape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</p:grpSp>
                  <p:sp>
                    <p:nvSpPr>
                      <p:cNvPr id="52" name="Oval 1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02" y="2296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53" name="Rectangle 1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2" y="2160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grpSp>
                  <p:nvGrpSpPr>
                    <p:cNvPr id="44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02" y="2115"/>
                      <a:ext cx="227" cy="227"/>
                      <a:chOff x="1383" y="3203"/>
                      <a:chExt cx="227" cy="227"/>
                    </a:xfrm>
                  </p:grpSpPr>
                  <p:grpSp>
                    <p:nvGrpSpPr>
                      <p:cNvPr id="46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83" y="3203"/>
                        <a:ext cx="227" cy="159"/>
                        <a:chOff x="1383" y="3203"/>
                        <a:chExt cx="227" cy="159"/>
                      </a:xfrm>
                    </p:grpSpPr>
                    <p:sp>
                      <p:nvSpPr>
                        <p:cNvPr id="48" name="AutoShape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83" y="3294"/>
                          <a:ext cx="68" cy="68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5A1AE8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49" name="Rectangl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29" y="3203"/>
                          <a:ext cx="90" cy="91"/>
                        </a:xfrm>
                        <a:prstGeom prst="rect">
                          <a:avLst/>
                        </a:prstGeom>
                        <a:solidFill>
                          <a:srgbClr val="FF3300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50" name="Oval 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19" y="3249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EEFDA1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</p:grpSp>
                  <p:sp>
                    <p:nvSpPr>
                      <p:cNvPr id="47" name="AutoShap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3339"/>
                        <a:ext cx="91" cy="91"/>
                      </a:xfrm>
                      <a:prstGeom prst="diamond">
                        <a:avLst/>
                      </a:prstGeom>
                      <a:solidFill>
                        <a:schemeClr val="tx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45" name="Rectangle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92" y="1979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7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1020" y="2160"/>
                    <a:ext cx="227" cy="227"/>
                    <a:chOff x="1383" y="3203"/>
                    <a:chExt cx="227" cy="227"/>
                  </a:xfrm>
                </p:grpSpPr>
                <p:grpSp>
                  <p:nvGrpSpPr>
                    <p:cNvPr id="38" name="Group 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83" y="3203"/>
                      <a:ext cx="227" cy="159"/>
                      <a:chOff x="1383" y="3203"/>
                      <a:chExt cx="227" cy="159"/>
                    </a:xfrm>
                  </p:grpSpPr>
                  <p:sp>
                    <p:nvSpPr>
                      <p:cNvPr id="40" name="AutoShape 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83" y="3294"/>
                        <a:ext cx="68" cy="68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5A1AE8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41" name="Rectangle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29" y="3203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42" name="Oval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19" y="3249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39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339"/>
                      <a:ext cx="91" cy="91"/>
                    </a:xfrm>
                    <a:prstGeom prst="diamond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</p:grpSp>
            <p:sp>
              <p:nvSpPr>
                <p:cNvPr id="33" name="AutoShape 106"/>
                <p:cNvSpPr>
                  <a:spLocks noChangeArrowheads="1"/>
                </p:cNvSpPr>
                <p:nvPr/>
              </p:nvSpPr>
              <p:spPr bwMode="auto">
                <a:xfrm>
                  <a:off x="748" y="1661"/>
                  <a:ext cx="68" cy="6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5A1AE8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4" name="Oval 108"/>
                <p:cNvSpPr>
                  <a:spLocks noChangeArrowheads="1"/>
                </p:cNvSpPr>
                <p:nvPr/>
              </p:nvSpPr>
              <p:spPr bwMode="auto">
                <a:xfrm>
                  <a:off x="884" y="1661"/>
                  <a:ext cx="91" cy="91"/>
                </a:xfrm>
                <a:prstGeom prst="ellipse">
                  <a:avLst/>
                </a:prstGeom>
                <a:solidFill>
                  <a:srgbClr val="EEFDA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5" name="AutoShape 109"/>
                <p:cNvSpPr>
                  <a:spLocks noChangeArrowheads="1"/>
                </p:cNvSpPr>
                <p:nvPr/>
              </p:nvSpPr>
              <p:spPr bwMode="auto">
                <a:xfrm>
                  <a:off x="1156" y="1661"/>
                  <a:ext cx="91" cy="91"/>
                </a:xfrm>
                <a:prstGeom prst="diamond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</p:grpSp>
          <p:sp>
            <p:nvSpPr>
              <p:cNvPr id="31" name="AutoShape 100"/>
              <p:cNvSpPr>
                <a:spLocks noChangeArrowheads="1"/>
              </p:cNvSpPr>
              <p:nvPr/>
            </p:nvSpPr>
            <p:spPr bwMode="auto">
              <a:xfrm>
                <a:off x="1292" y="2237"/>
                <a:ext cx="68" cy="68"/>
              </a:xfrm>
              <a:prstGeom prst="triangle">
                <a:avLst>
                  <a:gd name="adj" fmla="val 50000"/>
                </a:avLst>
              </a:prstGeom>
              <a:solidFill>
                <a:srgbClr val="5A1AE8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sp>
          <p:nvSpPr>
            <p:cNvPr id="29" name="AutoShape 103"/>
            <p:cNvSpPr>
              <a:spLocks noChangeArrowheads="1"/>
            </p:cNvSpPr>
            <p:nvPr/>
          </p:nvSpPr>
          <p:spPr bwMode="auto">
            <a:xfrm>
              <a:off x="1292" y="1888"/>
              <a:ext cx="91" cy="91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134" name="Group 304"/>
          <p:cNvGrpSpPr>
            <a:grpSpLocks/>
          </p:cNvGrpSpPr>
          <p:nvPr/>
        </p:nvGrpSpPr>
        <p:grpSpPr bwMode="auto">
          <a:xfrm>
            <a:off x="649745" y="4921230"/>
            <a:ext cx="1280697" cy="306968"/>
            <a:chOff x="1519" y="3249"/>
            <a:chExt cx="952" cy="233"/>
          </a:xfrm>
        </p:grpSpPr>
        <p:sp>
          <p:nvSpPr>
            <p:cNvPr id="135" name="Rectangle 298"/>
            <p:cNvSpPr>
              <a:spLocks noChangeArrowheads="1"/>
            </p:cNvSpPr>
            <p:nvPr/>
          </p:nvSpPr>
          <p:spPr bwMode="auto">
            <a:xfrm>
              <a:off x="2381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36" name="Text Box 302"/>
            <p:cNvSpPr txBox="1">
              <a:spLocks noChangeArrowheads="1"/>
            </p:cNvSpPr>
            <p:nvPr/>
          </p:nvSpPr>
          <p:spPr bwMode="auto">
            <a:xfrm>
              <a:off x="1519" y="3249"/>
              <a:ext cx="7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b="1" dirty="0"/>
                <a:t>Enzima</a:t>
              </a:r>
              <a:r>
                <a:rPr lang="es-ES" dirty="0"/>
                <a:t>:</a:t>
              </a:r>
            </a:p>
          </p:txBody>
        </p:sp>
      </p:grpSp>
      <p:sp>
        <p:nvSpPr>
          <p:cNvPr id="137" name="CuadroTexto 136"/>
          <p:cNvSpPr txBox="1"/>
          <p:nvPr/>
        </p:nvSpPr>
        <p:spPr>
          <a:xfrm>
            <a:off x="120395" y="3826020"/>
            <a:ext cx="2517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Extracto proteico (mezcla de proteínas extraídas de un tejido)</a:t>
            </a:r>
          </a:p>
        </p:txBody>
      </p:sp>
      <p:grpSp>
        <p:nvGrpSpPr>
          <p:cNvPr id="146" name="Grupo 145"/>
          <p:cNvGrpSpPr/>
          <p:nvPr/>
        </p:nvGrpSpPr>
        <p:grpSpPr>
          <a:xfrm>
            <a:off x="3900406" y="4238486"/>
            <a:ext cx="5136090" cy="682636"/>
            <a:chOff x="3840631" y="3850658"/>
            <a:chExt cx="5136090" cy="682636"/>
          </a:xfrm>
        </p:grpSpPr>
        <p:grpSp>
          <p:nvGrpSpPr>
            <p:cNvPr id="11" name="Group 16"/>
            <p:cNvGrpSpPr>
              <a:grpSpLocks/>
            </p:cNvGrpSpPr>
            <p:nvPr/>
          </p:nvGrpSpPr>
          <p:grpSpPr bwMode="auto">
            <a:xfrm>
              <a:off x="3840631" y="3854925"/>
              <a:ext cx="2184410" cy="678369"/>
              <a:chOff x="3194" y="2653"/>
              <a:chExt cx="1321" cy="514"/>
            </a:xfrm>
          </p:grpSpPr>
          <p:sp>
            <p:nvSpPr>
              <p:cNvPr id="12" name="Text Box 12"/>
              <p:cNvSpPr txBox="1">
                <a:spLocks noChangeArrowheads="1"/>
              </p:cNvSpPr>
              <p:nvPr/>
            </p:nvSpPr>
            <p:spPr bwMode="auto">
              <a:xfrm>
                <a:off x="3194" y="2729"/>
                <a:ext cx="585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 AE = </a:t>
                </a:r>
              </a:p>
            </p:txBody>
          </p:sp>
          <p:sp>
            <p:nvSpPr>
              <p:cNvPr id="13" name="Text Box 13"/>
              <p:cNvSpPr txBox="1">
                <a:spLocks noChangeArrowheads="1"/>
              </p:cNvSpPr>
              <p:nvPr/>
            </p:nvSpPr>
            <p:spPr bwMode="auto">
              <a:xfrm>
                <a:off x="3914" y="2653"/>
                <a:ext cx="545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UI</a:t>
                </a:r>
              </a:p>
            </p:txBody>
          </p:sp>
          <p:sp>
            <p:nvSpPr>
              <p:cNvPr id="14" name="Text Box 14"/>
              <p:cNvSpPr txBox="1">
                <a:spLocks noChangeArrowheads="1"/>
              </p:cNvSpPr>
              <p:nvPr/>
            </p:nvSpPr>
            <p:spPr bwMode="auto">
              <a:xfrm>
                <a:off x="3589" y="2887"/>
                <a:ext cx="926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mg de </a:t>
                </a:r>
                <a:r>
                  <a:rPr lang="es-ES" b="1" dirty="0" err="1"/>
                  <a:t>prot</a:t>
                </a:r>
                <a:r>
                  <a:rPr lang="es-ES" b="1" dirty="0"/>
                  <a:t>.</a:t>
                </a:r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3681" y="2886"/>
                <a:ext cx="68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0" name="Group 16"/>
            <p:cNvGrpSpPr>
              <a:grpSpLocks/>
            </p:cNvGrpSpPr>
            <p:nvPr/>
          </p:nvGrpSpPr>
          <p:grpSpPr bwMode="auto">
            <a:xfrm>
              <a:off x="6155675" y="3850658"/>
              <a:ext cx="2821046" cy="671770"/>
              <a:chOff x="3914" y="2653"/>
              <a:chExt cx="1706" cy="509"/>
            </a:xfrm>
          </p:grpSpPr>
          <p:sp>
            <p:nvSpPr>
              <p:cNvPr id="142" name="Text Box 13"/>
              <p:cNvSpPr txBox="1">
                <a:spLocks noChangeArrowheads="1"/>
              </p:cNvSpPr>
              <p:nvPr/>
            </p:nvSpPr>
            <p:spPr bwMode="auto">
              <a:xfrm>
                <a:off x="3914" y="2653"/>
                <a:ext cx="1706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µmoles de S </a:t>
                </a:r>
                <a:r>
                  <a:rPr lang="es-ES" b="1" dirty="0" err="1"/>
                  <a:t>transf</a:t>
                </a:r>
                <a:r>
                  <a:rPr lang="es-ES" b="1" dirty="0"/>
                  <a:t>./min</a:t>
                </a:r>
              </a:p>
            </p:txBody>
          </p:sp>
          <p:sp>
            <p:nvSpPr>
              <p:cNvPr id="143" name="Text Box 14"/>
              <p:cNvSpPr txBox="1">
                <a:spLocks noChangeArrowheads="1"/>
              </p:cNvSpPr>
              <p:nvPr/>
            </p:nvSpPr>
            <p:spPr bwMode="auto">
              <a:xfrm>
                <a:off x="4176" y="2931"/>
                <a:ext cx="127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mg de proteína</a:t>
                </a:r>
              </a:p>
            </p:txBody>
          </p:sp>
          <p:sp>
            <p:nvSpPr>
              <p:cNvPr id="144" name="Line 15"/>
              <p:cNvSpPr>
                <a:spLocks noChangeShapeType="1"/>
              </p:cNvSpPr>
              <p:nvPr/>
            </p:nvSpPr>
            <p:spPr bwMode="auto">
              <a:xfrm>
                <a:off x="3925" y="2886"/>
                <a:ext cx="1695" cy="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5" name="CuadroTexto 144"/>
            <p:cNvSpPr txBox="1"/>
            <p:nvPr/>
          </p:nvSpPr>
          <p:spPr>
            <a:xfrm>
              <a:off x="5893493" y="3988385"/>
              <a:ext cx="542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b="1" dirty="0"/>
                <a:t>=</a:t>
              </a:r>
            </a:p>
          </p:txBody>
        </p:sp>
      </p:grpSp>
      <p:grpSp>
        <p:nvGrpSpPr>
          <p:cNvPr id="155" name="Grupo 154">
            <a:extLst>
              <a:ext uri="{FF2B5EF4-FFF2-40B4-BE49-F238E27FC236}">
                <a16:creationId xmlns:a16="http://schemas.microsoft.com/office/drawing/2014/main" id="{CE86D699-7070-4EC1-A19E-589C061CCB43}"/>
              </a:ext>
            </a:extLst>
          </p:cNvPr>
          <p:cNvGrpSpPr/>
          <p:nvPr/>
        </p:nvGrpSpPr>
        <p:grpSpPr>
          <a:xfrm>
            <a:off x="2517753" y="4176868"/>
            <a:ext cx="1429816" cy="1160384"/>
            <a:chOff x="2457978" y="3780656"/>
            <a:chExt cx="1429816" cy="1160384"/>
          </a:xfrm>
        </p:grpSpPr>
        <p:cxnSp>
          <p:nvCxnSpPr>
            <p:cNvPr id="148" name="Conector recto 147">
              <a:extLst>
                <a:ext uri="{FF2B5EF4-FFF2-40B4-BE49-F238E27FC236}">
                  <a16:creationId xmlns:a16="http://schemas.microsoft.com/office/drawing/2014/main" id="{3F7BA663-9112-4CA0-B141-E8ACEF39007B}"/>
                </a:ext>
              </a:extLst>
            </p:cNvPr>
            <p:cNvCxnSpPr>
              <a:cxnSpLocks/>
            </p:cNvCxnSpPr>
            <p:nvPr/>
          </p:nvCxnSpPr>
          <p:spPr>
            <a:xfrm>
              <a:off x="2493852" y="3789040"/>
              <a:ext cx="1393942" cy="0"/>
            </a:xfrm>
            <a:prstGeom prst="line">
              <a:avLst/>
            </a:prstGeom>
            <a:ln w="28575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ector recto 148">
              <a:extLst>
                <a:ext uri="{FF2B5EF4-FFF2-40B4-BE49-F238E27FC236}">
                  <a16:creationId xmlns:a16="http://schemas.microsoft.com/office/drawing/2014/main" id="{685B15CF-A890-4CBB-B2DA-89CEBF1B4911}"/>
                </a:ext>
              </a:extLst>
            </p:cNvPr>
            <p:cNvCxnSpPr>
              <a:cxnSpLocks/>
            </p:cNvCxnSpPr>
            <p:nvPr/>
          </p:nvCxnSpPr>
          <p:spPr>
            <a:xfrm>
              <a:off x="2457978" y="4149080"/>
              <a:ext cx="1393942" cy="0"/>
            </a:xfrm>
            <a:prstGeom prst="line">
              <a:avLst/>
            </a:prstGeom>
            <a:ln w="28575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ector recto 149">
              <a:extLst>
                <a:ext uri="{FF2B5EF4-FFF2-40B4-BE49-F238E27FC236}">
                  <a16:creationId xmlns:a16="http://schemas.microsoft.com/office/drawing/2014/main" id="{FA0F2635-72C6-4AA0-B6E1-FDC25C1ED316}"/>
                </a:ext>
              </a:extLst>
            </p:cNvPr>
            <p:cNvCxnSpPr>
              <a:cxnSpLocks/>
            </p:cNvCxnSpPr>
            <p:nvPr/>
          </p:nvCxnSpPr>
          <p:spPr>
            <a:xfrm>
              <a:off x="2483768" y="4509120"/>
              <a:ext cx="1393942" cy="0"/>
            </a:xfrm>
            <a:prstGeom prst="line">
              <a:avLst/>
            </a:prstGeom>
            <a:ln w="28575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ector recto 151">
              <a:extLst>
                <a:ext uri="{FF2B5EF4-FFF2-40B4-BE49-F238E27FC236}">
                  <a16:creationId xmlns:a16="http://schemas.microsoft.com/office/drawing/2014/main" id="{E2A6F786-150D-40DC-B800-308DC08456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15816" y="3780656"/>
              <a:ext cx="0" cy="1152000"/>
            </a:xfrm>
            <a:prstGeom prst="line">
              <a:avLst/>
            </a:prstGeom>
            <a:ln w="28575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ector recto 153">
              <a:extLst>
                <a:ext uri="{FF2B5EF4-FFF2-40B4-BE49-F238E27FC236}">
                  <a16:creationId xmlns:a16="http://schemas.microsoft.com/office/drawing/2014/main" id="{CAB382A6-802F-4113-8A36-1A1A3B2062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19872" y="3789040"/>
              <a:ext cx="0" cy="1152000"/>
            </a:xfrm>
            <a:prstGeom prst="line">
              <a:avLst/>
            </a:prstGeom>
            <a:ln w="28575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1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3"/>
          <p:cNvGrpSpPr>
            <a:grpSpLocks/>
          </p:cNvGrpSpPr>
          <p:nvPr/>
        </p:nvGrpSpPr>
        <p:grpSpPr bwMode="auto">
          <a:xfrm>
            <a:off x="6731496" y="1916113"/>
            <a:ext cx="1368425" cy="1512887"/>
            <a:chOff x="4241" y="1434"/>
            <a:chExt cx="862" cy="953"/>
          </a:xfrm>
        </p:grpSpPr>
        <p:sp>
          <p:nvSpPr>
            <p:cNvPr id="39147" name="AutoShape 6"/>
            <p:cNvSpPr>
              <a:spLocks noChangeArrowheads="1"/>
            </p:cNvSpPr>
            <p:nvPr/>
          </p:nvSpPr>
          <p:spPr bwMode="auto">
            <a:xfrm>
              <a:off x="4241" y="1434"/>
              <a:ext cx="862" cy="953"/>
            </a:xfrm>
            <a:prstGeom prst="can">
              <a:avLst>
                <a:gd name="adj" fmla="val 2763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grpSp>
          <p:nvGrpSpPr>
            <p:cNvPr id="39148" name="Group 201"/>
            <p:cNvGrpSpPr>
              <a:grpSpLocks/>
            </p:cNvGrpSpPr>
            <p:nvPr/>
          </p:nvGrpSpPr>
          <p:grpSpPr bwMode="auto">
            <a:xfrm>
              <a:off x="4241" y="1661"/>
              <a:ext cx="181" cy="137"/>
              <a:chOff x="2745" y="3249"/>
              <a:chExt cx="181" cy="137"/>
            </a:xfrm>
          </p:grpSpPr>
          <p:sp>
            <p:nvSpPr>
              <p:cNvPr id="39179" name="Rectangle 202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80" name="Oval 203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49" name="Group 204"/>
            <p:cNvGrpSpPr>
              <a:grpSpLocks/>
            </p:cNvGrpSpPr>
            <p:nvPr/>
          </p:nvGrpSpPr>
          <p:grpSpPr bwMode="auto">
            <a:xfrm>
              <a:off x="4513" y="1706"/>
              <a:ext cx="181" cy="137"/>
              <a:chOff x="2745" y="3249"/>
              <a:chExt cx="181" cy="137"/>
            </a:xfrm>
          </p:grpSpPr>
          <p:sp>
            <p:nvSpPr>
              <p:cNvPr id="39177" name="Rectangle 205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8" name="Oval 206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0" name="Group 207"/>
            <p:cNvGrpSpPr>
              <a:grpSpLocks/>
            </p:cNvGrpSpPr>
            <p:nvPr/>
          </p:nvGrpSpPr>
          <p:grpSpPr bwMode="auto">
            <a:xfrm>
              <a:off x="4694" y="1797"/>
              <a:ext cx="181" cy="137"/>
              <a:chOff x="2745" y="3249"/>
              <a:chExt cx="181" cy="137"/>
            </a:xfrm>
          </p:grpSpPr>
          <p:sp>
            <p:nvSpPr>
              <p:cNvPr id="39175" name="Rectangle 208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6" name="Oval 209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1" name="Group 210"/>
            <p:cNvGrpSpPr>
              <a:grpSpLocks/>
            </p:cNvGrpSpPr>
            <p:nvPr/>
          </p:nvGrpSpPr>
          <p:grpSpPr bwMode="auto">
            <a:xfrm>
              <a:off x="4921" y="1661"/>
              <a:ext cx="181" cy="137"/>
              <a:chOff x="2745" y="3249"/>
              <a:chExt cx="181" cy="137"/>
            </a:xfrm>
          </p:grpSpPr>
          <p:sp>
            <p:nvSpPr>
              <p:cNvPr id="39173" name="Rectangle 211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4" name="Oval 212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2" name="Group 213"/>
            <p:cNvGrpSpPr>
              <a:grpSpLocks/>
            </p:cNvGrpSpPr>
            <p:nvPr/>
          </p:nvGrpSpPr>
          <p:grpSpPr bwMode="auto">
            <a:xfrm>
              <a:off x="4377" y="1888"/>
              <a:ext cx="181" cy="137"/>
              <a:chOff x="2745" y="3249"/>
              <a:chExt cx="181" cy="137"/>
            </a:xfrm>
          </p:grpSpPr>
          <p:sp>
            <p:nvSpPr>
              <p:cNvPr id="39171" name="Rectangle 214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2" name="Oval 215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3" name="Group 216"/>
            <p:cNvGrpSpPr>
              <a:grpSpLocks/>
            </p:cNvGrpSpPr>
            <p:nvPr/>
          </p:nvGrpSpPr>
          <p:grpSpPr bwMode="auto">
            <a:xfrm>
              <a:off x="4604" y="1979"/>
              <a:ext cx="181" cy="137"/>
              <a:chOff x="2745" y="3249"/>
              <a:chExt cx="181" cy="137"/>
            </a:xfrm>
          </p:grpSpPr>
          <p:sp>
            <p:nvSpPr>
              <p:cNvPr id="39169" name="Rectangle 217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0" name="Oval 218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4" name="Group 219"/>
            <p:cNvGrpSpPr>
              <a:grpSpLocks/>
            </p:cNvGrpSpPr>
            <p:nvPr/>
          </p:nvGrpSpPr>
          <p:grpSpPr bwMode="auto">
            <a:xfrm>
              <a:off x="4921" y="1842"/>
              <a:ext cx="181" cy="137"/>
              <a:chOff x="2745" y="3249"/>
              <a:chExt cx="181" cy="137"/>
            </a:xfrm>
          </p:grpSpPr>
          <p:sp>
            <p:nvSpPr>
              <p:cNvPr id="39167" name="Rectangle 220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8" name="Oval 221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5" name="Group 222"/>
            <p:cNvGrpSpPr>
              <a:grpSpLocks/>
            </p:cNvGrpSpPr>
            <p:nvPr/>
          </p:nvGrpSpPr>
          <p:grpSpPr bwMode="auto">
            <a:xfrm>
              <a:off x="4649" y="2160"/>
              <a:ext cx="181" cy="137"/>
              <a:chOff x="2745" y="3249"/>
              <a:chExt cx="181" cy="137"/>
            </a:xfrm>
          </p:grpSpPr>
          <p:sp>
            <p:nvSpPr>
              <p:cNvPr id="39165" name="Rectangle 223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6" name="Oval 224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6" name="Group 225"/>
            <p:cNvGrpSpPr>
              <a:grpSpLocks/>
            </p:cNvGrpSpPr>
            <p:nvPr/>
          </p:nvGrpSpPr>
          <p:grpSpPr bwMode="auto">
            <a:xfrm>
              <a:off x="4286" y="2115"/>
              <a:ext cx="181" cy="137"/>
              <a:chOff x="2745" y="3249"/>
              <a:chExt cx="181" cy="137"/>
            </a:xfrm>
          </p:grpSpPr>
          <p:sp>
            <p:nvSpPr>
              <p:cNvPr id="39163" name="Rectangle 226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4" name="Oval 227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7" name="Group 228"/>
            <p:cNvGrpSpPr>
              <a:grpSpLocks/>
            </p:cNvGrpSpPr>
            <p:nvPr/>
          </p:nvGrpSpPr>
          <p:grpSpPr bwMode="auto">
            <a:xfrm>
              <a:off x="4830" y="2024"/>
              <a:ext cx="181" cy="137"/>
              <a:chOff x="2745" y="3249"/>
              <a:chExt cx="181" cy="137"/>
            </a:xfrm>
          </p:grpSpPr>
          <p:sp>
            <p:nvSpPr>
              <p:cNvPr id="39161" name="Rectangle 229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2" name="Oval 230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8" name="Group 243"/>
            <p:cNvGrpSpPr>
              <a:grpSpLocks/>
            </p:cNvGrpSpPr>
            <p:nvPr/>
          </p:nvGrpSpPr>
          <p:grpSpPr bwMode="auto">
            <a:xfrm>
              <a:off x="4876" y="2205"/>
              <a:ext cx="181" cy="137"/>
              <a:chOff x="2745" y="3249"/>
              <a:chExt cx="181" cy="137"/>
            </a:xfrm>
          </p:grpSpPr>
          <p:sp>
            <p:nvSpPr>
              <p:cNvPr id="39159" name="Rectangle 244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0" name="Oval 245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</p:grp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17485" y="482599"/>
            <a:ext cx="8229600" cy="712786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tx1"/>
                </a:solidFill>
              </a:rPr>
              <a:t>ACTIVIDAD ESPECIFICA</a:t>
            </a:r>
          </a:p>
        </p:txBody>
      </p:sp>
      <p:grpSp>
        <p:nvGrpSpPr>
          <p:cNvPr id="14" name="Group 312"/>
          <p:cNvGrpSpPr>
            <a:grpSpLocks/>
          </p:cNvGrpSpPr>
          <p:nvPr/>
        </p:nvGrpSpPr>
        <p:grpSpPr bwMode="auto">
          <a:xfrm>
            <a:off x="468313" y="1830388"/>
            <a:ext cx="1430337" cy="1527175"/>
            <a:chOff x="800" y="1071"/>
            <a:chExt cx="901" cy="962"/>
          </a:xfrm>
        </p:grpSpPr>
        <p:grpSp>
          <p:nvGrpSpPr>
            <p:cNvPr id="39041" name="Group 311"/>
            <p:cNvGrpSpPr>
              <a:grpSpLocks/>
            </p:cNvGrpSpPr>
            <p:nvPr/>
          </p:nvGrpSpPr>
          <p:grpSpPr bwMode="auto">
            <a:xfrm>
              <a:off x="800" y="1071"/>
              <a:ext cx="901" cy="962"/>
              <a:chOff x="521" y="1434"/>
              <a:chExt cx="901" cy="962"/>
            </a:xfrm>
          </p:grpSpPr>
          <p:grpSp>
            <p:nvGrpSpPr>
              <p:cNvPr id="39043" name="Group 310"/>
              <p:cNvGrpSpPr>
                <a:grpSpLocks/>
              </p:cNvGrpSpPr>
              <p:nvPr/>
            </p:nvGrpSpPr>
            <p:grpSpPr bwMode="auto">
              <a:xfrm>
                <a:off x="521" y="1434"/>
                <a:ext cx="901" cy="962"/>
                <a:chOff x="521" y="1434"/>
                <a:chExt cx="901" cy="962"/>
              </a:xfrm>
            </p:grpSpPr>
            <p:grpSp>
              <p:nvGrpSpPr>
                <p:cNvPr id="39045" name="Group 309"/>
                <p:cNvGrpSpPr>
                  <a:grpSpLocks/>
                </p:cNvGrpSpPr>
                <p:nvPr/>
              </p:nvGrpSpPr>
              <p:grpSpPr bwMode="auto">
                <a:xfrm>
                  <a:off x="521" y="1434"/>
                  <a:ext cx="901" cy="962"/>
                  <a:chOff x="521" y="1434"/>
                  <a:chExt cx="901" cy="962"/>
                </a:xfrm>
              </p:grpSpPr>
              <p:grpSp>
                <p:nvGrpSpPr>
                  <p:cNvPr id="39049" name="Group 308"/>
                  <p:cNvGrpSpPr>
                    <a:grpSpLocks/>
                  </p:cNvGrpSpPr>
                  <p:nvPr/>
                </p:nvGrpSpPr>
                <p:grpSpPr bwMode="auto">
                  <a:xfrm>
                    <a:off x="521" y="1434"/>
                    <a:ext cx="901" cy="962"/>
                    <a:chOff x="521" y="1434"/>
                    <a:chExt cx="901" cy="962"/>
                  </a:xfrm>
                </p:grpSpPr>
                <p:grpSp>
                  <p:nvGrpSpPr>
                    <p:cNvPr id="39056" name="Group 3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" y="1434"/>
                      <a:ext cx="901" cy="962"/>
                      <a:chOff x="521" y="1434"/>
                      <a:chExt cx="901" cy="962"/>
                    </a:xfrm>
                  </p:grpSpPr>
                  <p:grpSp>
                    <p:nvGrpSpPr>
                      <p:cNvPr id="39064" name="Group 30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21" y="1434"/>
                        <a:ext cx="901" cy="962"/>
                        <a:chOff x="521" y="1434"/>
                        <a:chExt cx="901" cy="962"/>
                      </a:xfrm>
                    </p:grpSpPr>
                    <p:grpSp>
                      <p:nvGrpSpPr>
                        <p:cNvPr id="39067" name="Group 30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21" y="1434"/>
                          <a:ext cx="901" cy="962"/>
                          <a:chOff x="521" y="1434"/>
                          <a:chExt cx="901" cy="962"/>
                        </a:xfrm>
                      </p:grpSpPr>
                      <p:sp>
                        <p:nvSpPr>
                          <p:cNvPr id="39080" name="AutoShape 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21" y="1434"/>
                            <a:ext cx="862" cy="953"/>
                          </a:xfrm>
                          <a:prstGeom prst="can">
                            <a:avLst>
                              <a:gd name="adj" fmla="val 27639"/>
                            </a:avLst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  <p:grpSp>
                        <p:nvGrpSpPr>
                          <p:cNvPr id="39081" name="Group 1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661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42" name="Group 1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44" name="AutoShape 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5" name="Rectangle 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6" name="Oval 1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43" name="AutoShape 1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2" name="Group 1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48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37" name="Group 1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39" name="AutoShape 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0" name="Rectangle 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1" name="Oval 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38" name="AutoShape 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3" name="Group 2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888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32" name="Group 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34" name="AutoShape 2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5" name="Rectangle 2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6" name="Oval 2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33" name="AutoShape 2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4" name="Group 3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75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27" name="Group 3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29" name="AutoShape 3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0" name="Rectangle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1" name="Oval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28" name="AutoShap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5" name="Group 4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22" name="Group 4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24" name="AutoShape 4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5" name="Rectangle 4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6" name="Oval 4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23" name="AutoShape 4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6" name="Group 5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84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17" name="Group 5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19" name="AutoShape 5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0" name="Rectangle 5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1" name="Oval 6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18" name="AutoShape 6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7" name="Group 6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1797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12" name="Group 6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14" name="AutoShape 6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5" name="Rectangle 6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6" name="Oval 6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13" name="AutoShape 6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8" name="Group 6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2024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07" name="Group 69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09" name="AutoShape 7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0" name="Rectangle 7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1" name="Oval 7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08" name="AutoShape 7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9" name="Group 8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6859158">
                            <a:off x="824" y="2156"/>
                            <a:ext cx="240" cy="24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02" name="Group 8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04" name="AutoShape 8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5" name="Rectangle 8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6" name="Oval 8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03" name="AutoShape 8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90" name="Group 8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-2041291">
                            <a:off x="1212" y="1613"/>
                            <a:ext cx="210" cy="21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097" name="Group 8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099" name="AutoShape 8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0" name="Rectangle 8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1" name="Oval 9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098" name="AutoShape 9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91" name="Group 9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5400000">
                            <a:off x="612" y="2160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092" name="Group 9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094" name="AutoShape 9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095" name="Rectangle 9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096" name="Oval 9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093" name="AutoShape 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</p:grpSp>
                    <p:grpSp>
                      <p:nvGrpSpPr>
                        <p:cNvPr id="39068" name="Group 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03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39075" name="Group 2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39077" name="AutoShape 2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8" name="Rectangle 2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9" name="Oval 3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39076" name="AutoShap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  <p:grpSp>
                      <p:nvGrpSpPr>
                        <p:cNvPr id="39069" name="Group 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30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39070" name="Group 3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39072" name="AutoShape 4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3" name="Rectangle 4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4" name="Oval 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39071" name="AutoShape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</p:grpSp>
                  <p:sp>
                    <p:nvSpPr>
                      <p:cNvPr id="39065" name="Oval 1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02" y="2296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39066" name="Rectangle 1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2" y="2160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grpSp>
                  <p:nvGrpSpPr>
                    <p:cNvPr id="39057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02" y="2115"/>
                      <a:ext cx="227" cy="227"/>
                      <a:chOff x="1383" y="3203"/>
                      <a:chExt cx="227" cy="227"/>
                    </a:xfrm>
                  </p:grpSpPr>
                  <p:grpSp>
                    <p:nvGrpSpPr>
                      <p:cNvPr id="39059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83" y="3203"/>
                        <a:ext cx="227" cy="159"/>
                        <a:chOff x="1383" y="3203"/>
                        <a:chExt cx="227" cy="159"/>
                      </a:xfrm>
                    </p:grpSpPr>
                    <p:sp>
                      <p:nvSpPr>
                        <p:cNvPr id="39061" name="AutoShape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83" y="3294"/>
                          <a:ext cx="68" cy="68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5A1AE8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39062" name="Rectangl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29" y="3203"/>
                          <a:ext cx="90" cy="91"/>
                        </a:xfrm>
                        <a:prstGeom prst="rect">
                          <a:avLst/>
                        </a:prstGeom>
                        <a:solidFill>
                          <a:srgbClr val="FF3300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39063" name="Oval 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19" y="3249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EEFDA1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</p:grpSp>
                  <p:sp>
                    <p:nvSpPr>
                      <p:cNvPr id="39060" name="AutoShap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3339"/>
                        <a:ext cx="91" cy="91"/>
                      </a:xfrm>
                      <a:prstGeom prst="diamond">
                        <a:avLst/>
                      </a:prstGeom>
                      <a:solidFill>
                        <a:schemeClr val="tx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39058" name="Rectangle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92" y="1979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9050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1020" y="2160"/>
                    <a:ext cx="227" cy="227"/>
                    <a:chOff x="1383" y="3203"/>
                    <a:chExt cx="227" cy="227"/>
                  </a:xfrm>
                </p:grpSpPr>
                <p:grpSp>
                  <p:nvGrpSpPr>
                    <p:cNvPr id="39051" name="Group 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83" y="3203"/>
                      <a:ext cx="227" cy="159"/>
                      <a:chOff x="1383" y="3203"/>
                      <a:chExt cx="227" cy="159"/>
                    </a:xfrm>
                  </p:grpSpPr>
                  <p:sp>
                    <p:nvSpPr>
                      <p:cNvPr id="39053" name="AutoShape 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83" y="3294"/>
                        <a:ext cx="68" cy="68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5A1AE8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39054" name="Rectangle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29" y="3203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39055" name="Oval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19" y="3249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39052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339"/>
                      <a:ext cx="91" cy="91"/>
                    </a:xfrm>
                    <a:prstGeom prst="diamond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</p:grpSp>
            <p:sp>
              <p:nvSpPr>
                <p:cNvPr id="39046" name="AutoShape 106"/>
                <p:cNvSpPr>
                  <a:spLocks noChangeArrowheads="1"/>
                </p:cNvSpPr>
                <p:nvPr/>
              </p:nvSpPr>
              <p:spPr bwMode="auto">
                <a:xfrm>
                  <a:off x="748" y="1661"/>
                  <a:ext cx="68" cy="6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5A1AE8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9047" name="Oval 108"/>
                <p:cNvSpPr>
                  <a:spLocks noChangeArrowheads="1"/>
                </p:cNvSpPr>
                <p:nvPr/>
              </p:nvSpPr>
              <p:spPr bwMode="auto">
                <a:xfrm>
                  <a:off x="884" y="1661"/>
                  <a:ext cx="91" cy="91"/>
                </a:xfrm>
                <a:prstGeom prst="ellipse">
                  <a:avLst/>
                </a:prstGeom>
                <a:solidFill>
                  <a:srgbClr val="EEFDA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9048" name="AutoShape 109"/>
                <p:cNvSpPr>
                  <a:spLocks noChangeArrowheads="1"/>
                </p:cNvSpPr>
                <p:nvPr/>
              </p:nvSpPr>
              <p:spPr bwMode="auto">
                <a:xfrm>
                  <a:off x="1156" y="1661"/>
                  <a:ext cx="91" cy="91"/>
                </a:xfrm>
                <a:prstGeom prst="diamond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</p:grpSp>
          <p:sp>
            <p:nvSpPr>
              <p:cNvPr id="39044" name="AutoShape 100"/>
              <p:cNvSpPr>
                <a:spLocks noChangeArrowheads="1"/>
              </p:cNvSpPr>
              <p:nvPr/>
            </p:nvSpPr>
            <p:spPr bwMode="auto">
              <a:xfrm>
                <a:off x="1292" y="2237"/>
                <a:ext cx="68" cy="68"/>
              </a:xfrm>
              <a:prstGeom prst="triangle">
                <a:avLst>
                  <a:gd name="adj" fmla="val 50000"/>
                </a:avLst>
              </a:prstGeom>
              <a:solidFill>
                <a:srgbClr val="5A1AE8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sp>
          <p:nvSpPr>
            <p:cNvPr id="39042" name="AutoShape 103"/>
            <p:cNvSpPr>
              <a:spLocks noChangeArrowheads="1"/>
            </p:cNvSpPr>
            <p:nvPr/>
          </p:nvSpPr>
          <p:spPr bwMode="auto">
            <a:xfrm>
              <a:off x="1292" y="1888"/>
              <a:ext cx="91" cy="91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30990" name="Group 325"/>
          <p:cNvGrpSpPr>
            <a:grpSpLocks/>
          </p:cNvGrpSpPr>
          <p:nvPr/>
        </p:nvGrpSpPr>
        <p:grpSpPr bwMode="auto">
          <a:xfrm>
            <a:off x="6804248" y="4579938"/>
            <a:ext cx="1368425" cy="1512887"/>
            <a:chOff x="4332" y="2750"/>
            <a:chExt cx="862" cy="953"/>
          </a:xfrm>
        </p:grpSpPr>
        <p:sp>
          <p:nvSpPr>
            <p:cNvPr id="39030" name="AutoShape 7"/>
            <p:cNvSpPr>
              <a:spLocks noChangeArrowheads="1"/>
            </p:cNvSpPr>
            <p:nvPr/>
          </p:nvSpPr>
          <p:spPr bwMode="auto">
            <a:xfrm>
              <a:off x="4332" y="2750"/>
              <a:ext cx="862" cy="953"/>
            </a:xfrm>
            <a:prstGeom prst="can">
              <a:avLst>
                <a:gd name="adj" fmla="val 2763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1" name="Rectangle 178"/>
            <p:cNvSpPr>
              <a:spLocks noChangeArrowheads="1"/>
            </p:cNvSpPr>
            <p:nvPr/>
          </p:nvSpPr>
          <p:spPr bwMode="auto">
            <a:xfrm>
              <a:off x="5012" y="3067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2" name="Rectangle 183"/>
            <p:cNvSpPr>
              <a:spLocks noChangeArrowheads="1"/>
            </p:cNvSpPr>
            <p:nvPr/>
          </p:nvSpPr>
          <p:spPr bwMode="auto">
            <a:xfrm>
              <a:off x="4740" y="3113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3" name="Rectangle 187"/>
            <p:cNvSpPr>
              <a:spLocks noChangeArrowheads="1"/>
            </p:cNvSpPr>
            <p:nvPr/>
          </p:nvSpPr>
          <p:spPr bwMode="auto">
            <a:xfrm>
              <a:off x="4422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4" name="Rectangle 191"/>
            <p:cNvSpPr>
              <a:spLocks noChangeArrowheads="1"/>
            </p:cNvSpPr>
            <p:nvPr/>
          </p:nvSpPr>
          <p:spPr bwMode="auto">
            <a:xfrm>
              <a:off x="4876" y="3385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5" name="Rectangle 195"/>
            <p:cNvSpPr>
              <a:spLocks noChangeArrowheads="1"/>
            </p:cNvSpPr>
            <p:nvPr/>
          </p:nvSpPr>
          <p:spPr bwMode="auto">
            <a:xfrm>
              <a:off x="4558" y="3022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6" name="Rectangle 199"/>
            <p:cNvSpPr>
              <a:spLocks noChangeArrowheads="1"/>
            </p:cNvSpPr>
            <p:nvPr/>
          </p:nvSpPr>
          <p:spPr bwMode="auto">
            <a:xfrm>
              <a:off x="4377" y="2976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7" name="Rectangle 232"/>
            <p:cNvSpPr>
              <a:spLocks noChangeArrowheads="1"/>
            </p:cNvSpPr>
            <p:nvPr/>
          </p:nvSpPr>
          <p:spPr bwMode="auto">
            <a:xfrm>
              <a:off x="4649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8" name="Rectangle 235"/>
            <p:cNvSpPr>
              <a:spLocks noChangeArrowheads="1"/>
            </p:cNvSpPr>
            <p:nvPr/>
          </p:nvSpPr>
          <p:spPr bwMode="auto">
            <a:xfrm>
              <a:off x="4694" y="3566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9" name="Rectangle 238"/>
            <p:cNvSpPr>
              <a:spLocks noChangeArrowheads="1"/>
            </p:cNvSpPr>
            <p:nvPr/>
          </p:nvSpPr>
          <p:spPr bwMode="auto">
            <a:xfrm>
              <a:off x="5012" y="324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40" name="Rectangle 241"/>
            <p:cNvSpPr>
              <a:spLocks noChangeArrowheads="1"/>
            </p:cNvSpPr>
            <p:nvPr/>
          </p:nvSpPr>
          <p:spPr bwMode="auto">
            <a:xfrm>
              <a:off x="5057" y="3475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30991" name="Group 268"/>
          <p:cNvGrpSpPr>
            <a:grpSpLocks/>
          </p:cNvGrpSpPr>
          <p:nvPr/>
        </p:nvGrpSpPr>
        <p:grpSpPr bwMode="auto">
          <a:xfrm>
            <a:off x="250825" y="3573463"/>
            <a:ext cx="2881313" cy="376237"/>
            <a:chOff x="249" y="2614"/>
            <a:chExt cx="1815" cy="237"/>
          </a:xfrm>
        </p:grpSpPr>
        <p:sp>
          <p:nvSpPr>
            <p:cNvPr id="39021" name="Text Box 264"/>
            <p:cNvSpPr txBox="1">
              <a:spLocks noChangeArrowheads="1"/>
            </p:cNvSpPr>
            <p:nvPr/>
          </p:nvSpPr>
          <p:spPr bwMode="auto">
            <a:xfrm>
              <a:off x="1202" y="2614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+</a:t>
              </a:r>
            </a:p>
          </p:txBody>
        </p:sp>
        <p:grpSp>
          <p:nvGrpSpPr>
            <p:cNvPr id="39022" name="Group 267"/>
            <p:cNvGrpSpPr>
              <a:grpSpLocks/>
            </p:cNvGrpSpPr>
            <p:nvPr/>
          </p:nvGrpSpPr>
          <p:grpSpPr bwMode="auto">
            <a:xfrm>
              <a:off x="249" y="2614"/>
              <a:ext cx="1815" cy="237"/>
              <a:chOff x="249" y="2614"/>
              <a:chExt cx="1815" cy="237"/>
            </a:xfrm>
          </p:grpSpPr>
          <p:sp>
            <p:nvSpPr>
              <p:cNvPr id="39023" name="Oval 179"/>
              <p:cNvSpPr>
                <a:spLocks noChangeArrowheads="1"/>
              </p:cNvSpPr>
              <p:nvPr/>
            </p:nvSpPr>
            <p:spPr bwMode="auto">
              <a:xfrm>
                <a:off x="1383" y="2704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4" name="Rectangle 254"/>
              <p:cNvSpPr>
                <a:spLocks noChangeArrowheads="1"/>
              </p:cNvSpPr>
              <p:nvPr/>
            </p:nvSpPr>
            <p:spPr bwMode="auto">
              <a:xfrm>
                <a:off x="1111" y="2704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5" name="Text Box 265"/>
              <p:cNvSpPr txBox="1">
                <a:spLocks noChangeArrowheads="1"/>
              </p:cNvSpPr>
              <p:nvPr/>
            </p:nvSpPr>
            <p:spPr bwMode="auto">
              <a:xfrm>
                <a:off x="1701" y="2614"/>
                <a:ext cx="22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/>
                  <a:t>+</a:t>
                </a:r>
              </a:p>
            </p:txBody>
          </p:sp>
          <p:sp>
            <p:nvSpPr>
              <p:cNvPr id="39026" name="AutoShape 182"/>
              <p:cNvSpPr>
                <a:spLocks noChangeArrowheads="1"/>
              </p:cNvSpPr>
              <p:nvPr/>
            </p:nvSpPr>
            <p:spPr bwMode="auto">
              <a:xfrm>
                <a:off x="1655" y="2704"/>
                <a:ext cx="68" cy="68"/>
              </a:xfrm>
              <a:prstGeom prst="triangle">
                <a:avLst>
                  <a:gd name="adj" fmla="val 50000"/>
                </a:avLst>
              </a:prstGeom>
              <a:solidFill>
                <a:srgbClr val="5A1AE8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7" name="AutoShape 261"/>
              <p:cNvSpPr>
                <a:spLocks noChangeArrowheads="1"/>
              </p:cNvSpPr>
              <p:nvPr/>
            </p:nvSpPr>
            <p:spPr bwMode="auto">
              <a:xfrm>
                <a:off x="1882" y="2704"/>
                <a:ext cx="91" cy="91"/>
              </a:xfrm>
              <a:prstGeom prst="diamond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8" name="Text Box 262"/>
              <p:cNvSpPr txBox="1">
                <a:spLocks noChangeArrowheads="1"/>
              </p:cNvSpPr>
              <p:nvPr/>
            </p:nvSpPr>
            <p:spPr bwMode="auto">
              <a:xfrm>
                <a:off x="249" y="2614"/>
                <a:ext cx="1815" cy="237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/>
                  <a:t>Prot.Tot</a:t>
                </a:r>
                <a:r>
                  <a:rPr lang="es-ES"/>
                  <a:t>: ∑</a:t>
                </a:r>
              </a:p>
            </p:txBody>
          </p:sp>
          <p:sp>
            <p:nvSpPr>
              <p:cNvPr id="39029" name="Text Box 266"/>
              <p:cNvSpPr txBox="1">
                <a:spLocks noChangeArrowheads="1"/>
              </p:cNvSpPr>
              <p:nvPr/>
            </p:nvSpPr>
            <p:spPr bwMode="auto">
              <a:xfrm>
                <a:off x="1474" y="2614"/>
                <a:ext cx="22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/>
                  <a:t>+</a:t>
                </a:r>
              </a:p>
            </p:txBody>
          </p:sp>
        </p:grpSp>
      </p:grpSp>
      <p:grpSp>
        <p:nvGrpSpPr>
          <p:cNvPr id="30993" name="Group 322"/>
          <p:cNvGrpSpPr>
            <a:grpSpLocks/>
          </p:cNvGrpSpPr>
          <p:nvPr/>
        </p:nvGrpSpPr>
        <p:grpSpPr bwMode="auto">
          <a:xfrm>
            <a:off x="3419872" y="3557588"/>
            <a:ext cx="2449513" cy="376237"/>
            <a:chOff x="2290" y="2523"/>
            <a:chExt cx="1543" cy="237"/>
          </a:xfrm>
        </p:grpSpPr>
        <p:sp>
          <p:nvSpPr>
            <p:cNvPr id="39015" name="Text Box 270"/>
            <p:cNvSpPr txBox="1">
              <a:spLocks noChangeArrowheads="1"/>
            </p:cNvSpPr>
            <p:nvPr/>
          </p:nvSpPr>
          <p:spPr bwMode="auto">
            <a:xfrm>
              <a:off x="3243" y="2523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+</a:t>
              </a:r>
            </a:p>
          </p:txBody>
        </p:sp>
        <p:sp>
          <p:nvSpPr>
            <p:cNvPr id="39016" name="Oval 272"/>
            <p:cNvSpPr>
              <a:spLocks noChangeArrowheads="1"/>
            </p:cNvSpPr>
            <p:nvPr/>
          </p:nvSpPr>
          <p:spPr bwMode="auto">
            <a:xfrm>
              <a:off x="3424" y="2614"/>
              <a:ext cx="91" cy="91"/>
            </a:xfrm>
            <a:prstGeom prst="ellipse">
              <a:avLst/>
            </a:prstGeom>
            <a:solidFill>
              <a:srgbClr val="EEFDA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7" name="Rectangle 273"/>
            <p:cNvSpPr>
              <a:spLocks noChangeArrowheads="1"/>
            </p:cNvSpPr>
            <p:nvPr/>
          </p:nvSpPr>
          <p:spPr bwMode="auto">
            <a:xfrm>
              <a:off x="3152" y="2614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8" name="AutoShape 275"/>
            <p:cNvSpPr>
              <a:spLocks noChangeArrowheads="1"/>
            </p:cNvSpPr>
            <p:nvPr/>
          </p:nvSpPr>
          <p:spPr bwMode="auto">
            <a:xfrm>
              <a:off x="3696" y="2615"/>
              <a:ext cx="68" cy="68"/>
            </a:xfrm>
            <a:prstGeom prst="triangle">
              <a:avLst>
                <a:gd name="adj" fmla="val 50000"/>
              </a:avLst>
            </a:prstGeom>
            <a:solidFill>
              <a:srgbClr val="5A1AE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9" name="Text Box 277"/>
            <p:cNvSpPr txBox="1">
              <a:spLocks noChangeArrowheads="1"/>
            </p:cNvSpPr>
            <p:nvPr/>
          </p:nvSpPr>
          <p:spPr bwMode="auto">
            <a:xfrm>
              <a:off x="2290" y="2523"/>
              <a:ext cx="1543" cy="23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/>
                <a:t>Prot.Tot</a:t>
              </a:r>
              <a:r>
                <a:rPr lang="es-ES"/>
                <a:t>: ∑</a:t>
              </a:r>
            </a:p>
          </p:txBody>
        </p:sp>
        <p:sp>
          <p:nvSpPr>
            <p:cNvPr id="39020" name="Text Box 278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+</a:t>
              </a:r>
            </a:p>
          </p:txBody>
        </p:sp>
      </p:grpSp>
      <p:grpSp>
        <p:nvGrpSpPr>
          <p:cNvPr id="30994" name="Group 313"/>
          <p:cNvGrpSpPr>
            <a:grpSpLocks/>
          </p:cNvGrpSpPr>
          <p:nvPr/>
        </p:nvGrpSpPr>
        <p:grpSpPr bwMode="auto">
          <a:xfrm>
            <a:off x="1979613" y="2205038"/>
            <a:ext cx="1079500" cy="647700"/>
            <a:chOff x="1610" y="1480"/>
            <a:chExt cx="680" cy="408"/>
          </a:xfrm>
        </p:grpSpPr>
        <p:sp>
          <p:nvSpPr>
            <p:cNvPr id="39013" name="Line 279"/>
            <p:cNvSpPr>
              <a:spLocks noChangeShapeType="1"/>
            </p:cNvSpPr>
            <p:nvPr/>
          </p:nvSpPr>
          <p:spPr bwMode="auto">
            <a:xfrm>
              <a:off x="1610" y="1888"/>
              <a:ext cx="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4" name="Text Box 281"/>
            <p:cNvSpPr txBox="1">
              <a:spLocks noChangeArrowheads="1"/>
            </p:cNvSpPr>
            <p:nvPr/>
          </p:nvSpPr>
          <p:spPr bwMode="auto">
            <a:xfrm>
              <a:off x="1701" y="1480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b="1"/>
                <a:t>A</a:t>
              </a:r>
            </a:p>
          </p:txBody>
        </p:sp>
      </p:grpSp>
      <p:grpSp>
        <p:nvGrpSpPr>
          <p:cNvPr id="30995" name="Group 324"/>
          <p:cNvGrpSpPr>
            <a:grpSpLocks/>
          </p:cNvGrpSpPr>
          <p:nvPr/>
        </p:nvGrpSpPr>
        <p:grpSpPr bwMode="auto">
          <a:xfrm>
            <a:off x="5436096" y="2420938"/>
            <a:ext cx="1079500" cy="576262"/>
            <a:chOff x="3424" y="1525"/>
            <a:chExt cx="680" cy="363"/>
          </a:xfrm>
        </p:grpSpPr>
        <p:sp>
          <p:nvSpPr>
            <p:cNvPr id="39011" name="Line 280"/>
            <p:cNvSpPr>
              <a:spLocks noChangeShapeType="1"/>
            </p:cNvSpPr>
            <p:nvPr/>
          </p:nvSpPr>
          <p:spPr bwMode="auto">
            <a:xfrm>
              <a:off x="3424" y="1888"/>
              <a:ext cx="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2" name="Text Box 282"/>
            <p:cNvSpPr txBox="1">
              <a:spLocks noChangeArrowheads="1"/>
            </p:cNvSpPr>
            <p:nvPr/>
          </p:nvSpPr>
          <p:spPr bwMode="auto">
            <a:xfrm>
              <a:off x="3560" y="1525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b="1"/>
                <a:t>B</a:t>
              </a:r>
              <a:endParaRPr lang="es-ES"/>
            </a:p>
          </p:txBody>
        </p:sp>
      </p:grpSp>
      <p:grpSp>
        <p:nvGrpSpPr>
          <p:cNvPr id="30996" name="Group 293"/>
          <p:cNvGrpSpPr>
            <a:grpSpLocks/>
          </p:cNvGrpSpPr>
          <p:nvPr/>
        </p:nvGrpSpPr>
        <p:grpSpPr bwMode="auto">
          <a:xfrm>
            <a:off x="6012160" y="3573463"/>
            <a:ext cx="2087562" cy="376237"/>
            <a:chOff x="1429" y="3158"/>
            <a:chExt cx="1315" cy="237"/>
          </a:xfrm>
        </p:grpSpPr>
        <p:sp>
          <p:nvSpPr>
            <p:cNvPr id="39007" name="Text Box 284"/>
            <p:cNvSpPr txBox="1">
              <a:spLocks noChangeArrowheads="1"/>
            </p:cNvSpPr>
            <p:nvPr/>
          </p:nvSpPr>
          <p:spPr bwMode="auto">
            <a:xfrm>
              <a:off x="2382" y="3158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+</a:t>
              </a:r>
            </a:p>
          </p:txBody>
        </p:sp>
        <p:sp>
          <p:nvSpPr>
            <p:cNvPr id="39008" name="Oval 286"/>
            <p:cNvSpPr>
              <a:spLocks noChangeArrowheads="1"/>
            </p:cNvSpPr>
            <p:nvPr/>
          </p:nvSpPr>
          <p:spPr bwMode="auto">
            <a:xfrm>
              <a:off x="2563" y="3248"/>
              <a:ext cx="91" cy="91"/>
            </a:xfrm>
            <a:prstGeom prst="ellipse">
              <a:avLst/>
            </a:prstGeom>
            <a:solidFill>
              <a:srgbClr val="EEFDA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09" name="Rectangle 287"/>
            <p:cNvSpPr>
              <a:spLocks noChangeArrowheads="1"/>
            </p:cNvSpPr>
            <p:nvPr/>
          </p:nvSpPr>
          <p:spPr bwMode="auto">
            <a:xfrm>
              <a:off x="2291" y="3248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0" name="Text Box 291"/>
            <p:cNvSpPr txBox="1">
              <a:spLocks noChangeArrowheads="1"/>
            </p:cNvSpPr>
            <p:nvPr/>
          </p:nvSpPr>
          <p:spPr bwMode="auto">
            <a:xfrm>
              <a:off x="1429" y="3158"/>
              <a:ext cx="1315" cy="23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/>
                <a:t>Prot.Tot</a:t>
              </a:r>
              <a:r>
                <a:rPr lang="es-ES"/>
                <a:t>: ∑</a:t>
              </a:r>
            </a:p>
          </p:txBody>
        </p:sp>
      </p:grpSp>
      <p:grpSp>
        <p:nvGrpSpPr>
          <p:cNvPr id="30997" name="Group 304"/>
          <p:cNvGrpSpPr>
            <a:grpSpLocks/>
          </p:cNvGrpSpPr>
          <p:nvPr/>
        </p:nvGrpSpPr>
        <p:grpSpPr bwMode="auto">
          <a:xfrm>
            <a:off x="6660232" y="6237288"/>
            <a:ext cx="1655763" cy="376237"/>
            <a:chOff x="1519" y="3249"/>
            <a:chExt cx="1043" cy="237"/>
          </a:xfrm>
        </p:grpSpPr>
        <p:sp>
          <p:nvSpPr>
            <p:cNvPr id="39005" name="Rectangle 298"/>
            <p:cNvSpPr>
              <a:spLocks noChangeArrowheads="1"/>
            </p:cNvSpPr>
            <p:nvPr/>
          </p:nvSpPr>
          <p:spPr bwMode="auto">
            <a:xfrm>
              <a:off x="2381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06" name="Text Box 302"/>
            <p:cNvSpPr txBox="1">
              <a:spLocks noChangeArrowheads="1"/>
            </p:cNvSpPr>
            <p:nvPr/>
          </p:nvSpPr>
          <p:spPr bwMode="auto">
            <a:xfrm>
              <a:off x="1519" y="3249"/>
              <a:ext cx="1043" cy="23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/>
                <a:t>Prot.Tot</a:t>
              </a:r>
              <a:r>
                <a:rPr lang="es-ES"/>
                <a:t>: ∑</a:t>
              </a:r>
            </a:p>
          </p:txBody>
        </p:sp>
      </p:grpSp>
      <p:grpSp>
        <p:nvGrpSpPr>
          <p:cNvPr id="30998" name="Group 321"/>
          <p:cNvGrpSpPr>
            <a:grpSpLocks/>
          </p:cNvGrpSpPr>
          <p:nvPr/>
        </p:nvGrpSpPr>
        <p:grpSpPr bwMode="auto">
          <a:xfrm>
            <a:off x="3491880" y="1844675"/>
            <a:ext cx="1368425" cy="1512888"/>
            <a:chOff x="2245" y="1252"/>
            <a:chExt cx="862" cy="953"/>
          </a:xfrm>
        </p:grpSpPr>
        <p:grpSp>
          <p:nvGrpSpPr>
            <p:cNvPr id="38939" name="Group 316"/>
            <p:cNvGrpSpPr>
              <a:grpSpLocks/>
            </p:cNvGrpSpPr>
            <p:nvPr/>
          </p:nvGrpSpPr>
          <p:grpSpPr bwMode="auto">
            <a:xfrm>
              <a:off x="2245" y="1252"/>
              <a:ext cx="862" cy="953"/>
              <a:chOff x="2381" y="1434"/>
              <a:chExt cx="862" cy="953"/>
            </a:xfrm>
          </p:grpSpPr>
          <p:grpSp>
            <p:nvGrpSpPr>
              <p:cNvPr id="38943" name="Group 315"/>
              <p:cNvGrpSpPr>
                <a:grpSpLocks/>
              </p:cNvGrpSpPr>
              <p:nvPr/>
            </p:nvGrpSpPr>
            <p:grpSpPr bwMode="auto">
              <a:xfrm>
                <a:off x="2381" y="1434"/>
                <a:ext cx="862" cy="953"/>
                <a:chOff x="2381" y="1434"/>
                <a:chExt cx="862" cy="953"/>
              </a:xfrm>
            </p:grpSpPr>
            <p:grpSp>
              <p:nvGrpSpPr>
                <p:cNvPr id="38948" name="Group 314"/>
                <p:cNvGrpSpPr>
                  <a:grpSpLocks/>
                </p:cNvGrpSpPr>
                <p:nvPr/>
              </p:nvGrpSpPr>
              <p:grpSpPr bwMode="auto">
                <a:xfrm>
                  <a:off x="2381" y="1434"/>
                  <a:ext cx="862" cy="953"/>
                  <a:chOff x="2381" y="1434"/>
                  <a:chExt cx="862" cy="953"/>
                </a:xfrm>
              </p:grpSpPr>
              <p:sp>
                <p:nvSpPr>
                  <p:cNvPr id="38957" name="AutoShape 5"/>
                  <p:cNvSpPr>
                    <a:spLocks noChangeArrowheads="1"/>
                  </p:cNvSpPr>
                  <p:nvPr/>
                </p:nvSpPr>
                <p:spPr bwMode="auto">
                  <a:xfrm>
                    <a:off x="2381" y="1434"/>
                    <a:ext cx="862" cy="953"/>
                  </a:xfrm>
                  <a:prstGeom prst="can">
                    <a:avLst>
                      <a:gd name="adj" fmla="val 27639"/>
                    </a:avLst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grpSp>
                <p:nvGrpSpPr>
                  <p:cNvPr id="38958" name="Group 123"/>
                  <p:cNvGrpSpPr>
                    <a:grpSpLocks/>
                  </p:cNvGrpSpPr>
                  <p:nvPr/>
                </p:nvGrpSpPr>
                <p:grpSpPr bwMode="auto">
                  <a:xfrm>
                    <a:off x="2381" y="2046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9002" name="AutoShape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3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4" name="Oval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59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2835" y="1728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9" name="AutoShap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0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1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0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2472" y="1842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6" name="AutoShape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7" name="Rectangle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8" name="Oval 1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1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653" y="1864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3" name="AutoShape 1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4" name="Rectangle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5" name="Oval 1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2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2608" y="1728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0" name="AutoShape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1" name="Rectangle 1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2" name="Oval 1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3" name="Group 152"/>
                  <p:cNvGrpSpPr>
                    <a:grpSpLocks/>
                  </p:cNvGrpSpPr>
                  <p:nvPr/>
                </p:nvGrpSpPr>
                <p:grpSpPr bwMode="auto">
                  <a:xfrm>
                    <a:off x="2381" y="1661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87" name="AutoShape 1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8" name="Rectangle 1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9" name="Oval 1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4" name="Group 156"/>
                  <p:cNvGrpSpPr>
                    <a:grpSpLocks/>
                  </p:cNvGrpSpPr>
                  <p:nvPr/>
                </p:nvGrpSpPr>
                <p:grpSpPr bwMode="auto">
                  <a:xfrm>
                    <a:off x="2608" y="2227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84" name="AutoShape 1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5" name="Rectangle 1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6" name="Oval 1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5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2971" y="2046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81" name="AutoShape 1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2" name="Rectangle 1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3" name="Oval 1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6" name="Group 168"/>
                  <p:cNvGrpSpPr>
                    <a:grpSpLocks/>
                  </p:cNvGrpSpPr>
                  <p:nvPr/>
                </p:nvGrpSpPr>
                <p:grpSpPr bwMode="auto">
                  <a:xfrm>
                    <a:off x="2971" y="1819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78" name="AutoShape 1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9" name="Rectangle 1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0" name="Oval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7" name="Group 172"/>
                  <p:cNvGrpSpPr>
                    <a:grpSpLocks/>
                  </p:cNvGrpSpPr>
                  <p:nvPr/>
                </p:nvGrpSpPr>
                <p:grpSpPr bwMode="auto">
                  <a:xfrm>
                    <a:off x="2744" y="2046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75" name="AutoShape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6" name="Rectangle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7" name="Oval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8" name="Group 246"/>
                  <p:cNvGrpSpPr>
                    <a:grpSpLocks/>
                  </p:cNvGrpSpPr>
                  <p:nvPr/>
                </p:nvGrpSpPr>
                <p:grpSpPr bwMode="auto">
                  <a:xfrm>
                    <a:off x="3016" y="2182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72" name="AutoShape 2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3" name="Rectangle 2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4" name="Oval 2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9" name="Group 250"/>
                  <p:cNvGrpSpPr>
                    <a:grpSpLocks/>
                  </p:cNvGrpSpPr>
                  <p:nvPr/>
                </p:nvGrpSpPr>
                <p:grpSpPr bwMode="auto">
                  <a:xfrm>
                    <a:off x="2426" y="2227"/>
                    <a:ext cx="181" cy="137"/>
                    <a:chOff x="2745" y="3249"/>
                    <a:chExt cx="181" cy="137"/>
                  </a:xfrm>
                </p:grpSpPr>
                <p:sp>
                  <p:nvSpPr>
                    <p:cNvPr id="38970" name="Rectangle 2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45" y="3249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1" name="Oval 2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35" y="3295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</p:grpSp>
            <p:grpSp>
              <p:nvGrpSpPr>
                <p:cNvPr id="38949" name="Group 111"/>
                <p:cNvGrpSpPr>
                  <a:grpSpLocks/>
                </p:cNvGrpSpPr>
                <p:nvPr/>
              </p:nvGrpSpPr>
              <p:grpSpPr bwMode="auto">
                <a:xfrm>
                  <a:off x="2880" y="1888"/>
                  <a:ext cx="227" cy="159"/>
                  <a:chOff x="1383" y="3203"/>
                  <a:chExt cx="227" cy="159"/>
                </a:xfrm>
              </p:grpSpPr>
              <p:sp>
                <p:nvSpPr>
                  <p:cNvPr id="38954" name="AutoShape 112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3294"/>
                    <a:ext cx="68" cy="68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5A1AE8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5" name="Rectangle 113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3203"/>
                    <a:ext cx="90" cy="91"/>
                  </a:xfrm>
                  <a:prstGeom prst="rect">
                    <a:avLst/>
                  </a:prstGeom>
                  <a:solidFill>
                    <a:srgbClr val="FF33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6" name="Oval 114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3249"/>
                    <a:ext cx="91" cy="91"/>
                  </a:xfrm>
                  <a:prstGeom prst="ellipse">
                    <a:avLst/>
                  </a:prstGeom>
                  <a:solidFill>
                    <a:srgbClr val="EEFDA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</p:grpSp>
            <p:grpSp>
              <p:nvGrpSpPr>
                <p:cNvPr id="38950" name="Group 117"/>
                <p:cNvGrpSpPr>
                  <a:grpSpLocks/>
                </p:cNvGrpSpPr>
                <p:nvPr/>
              </p:nvGrpSpPr>
              <p:grpSpPr bwMode="auto">
                <a:xfrm>
                  <a:off x="2562" y="2024"/>
                  <a:ext cx="227" cy="159"/>
                  <a:chOff x="1383" y="3203"/>
                  <a:chExt cx="227" cy="159"/>
                </a:xfrm>
              </p:grpSpPr>
              <p:sp>
                <p:nvSpPr>
                  <p:cNvPr id="38951" name="AutoShape 118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3294"/>
                    <a:ext cx="68" cy="68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5A1AE8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2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3203"/>
                    <a:ext cx="90" cy="91"/>
                  </a:xfrm>
                  <a:prstGeom prst="rect">
                    <a:avLst/>
                  </a:prstGeom>
                  <a:solidFill>
                    <a:srgbClr val="FF33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3" name="Oval 120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3249"/>
                    <a:ext cx="91" cy="91"/>
                  </a:xfrm>
                  <a:prstGeom prst="ellipse">
                    <a:avLst/>
                  </a:prstGeom>
                  <a:solidFill>
                    <a:srgbClr val="EEFDA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</p:grpSp>
          </p:grpSp>
          <p:grpSp>
            <p:nvGrpSpPr>
              <p:cNvPr id="38944" name="Group 160"/>
              <p:cNvGrpSpPr>
                <a:grpSpLocks/>
              </p:cNvGrpSpPr>
              <p:nvPr/>
            </p:nvGrpSpPr>
            <p:grpSpPr bwMode="auto">
              <a:xfrm>
                <a:off x="2835" y="2217"/>
                <a:ext cx="227" cy="159"/>
                <a:chOff x="1383" y="3203"/>
                <a:chExt cx="227" cy="159"/>
              </a:xfrm>
            </p:grpSpPr>
            <p:sp>
              <p:nvSpPr>
                <p:cNvPr id="38945" name="AutoShape 161"/>
                <p:cNvSpPr>
                  <a:spLocks noChangeArrowheads="1"/>
                </p:cNvSpPr>
                <p:nvPr/>
              </p:nvSpPr>
              <p:spPr bwMode="auto">
                <a:xfrm>
                  <a:off x="1383" y="3294"/>
                  <a:ext cx="68" cy="6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5A1AE8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8946" name="Rectangle 162"/>
                <p:cNvSpPr>
                  <a:spLocks noChangeArrowheads="1"/>
                </p:cNvSpPr>
                <p:nvPr/>
              </p:nvSpPr>
              <p:spPr bwMode="auto">
                <a:xfrm>
                  <a:off x="1429" y="3203"/>
                  <a:ext cx="90" cy="91"/>
                </a:xfrm>
                <a:prstGeom prst="rect">
                  <a:avLst/>
                </a:prstGeom>
                <a:solidFill>
                  <a:srgbClr val="FF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8947" name="Oval 163"/>
                <p:cNvSpPr>
                  <a:spLocks noChangeArrowheads="1"/>
                </p:cNvSpPr>
                <p:nvPr/>
              </p:nvSpPr>
              <p:spPr bwMode="auto">
                <a:xfrm>
                  <a:off x="1519" y="3249"/>
                  <a:ext cx="91" cy="91"/>
                </a:xfrm>
                <a:prstGeom prst="ellipse">
                  <a:avLst/>
                </a:prstGeom>
                <a:solidFill>
                  <a:srgbClr val="EEFDA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</p:grpSp>
        </p:grpSp>
        <p:sp>
          <p:nvSpPr>
            <p:cNvPr id="38940" name="AutoShape 318"/>
            <p:cNvSpPr>
              <a:spLocks noChangeArrowheads="1"/>
            </p:cNvSpPr>
            <p:nvPr/>
          </p:nvSpPr>
          <p:spPr bwMode="auto">
            <a:xfrm>
              <a:off x="2971" y="1480"/>
              <a:ext cx="68" cy="68"/>
            </a:xfrm>
            <a:prstGeom prst="triangle">
              <a:avLst>
                <a:gd name="adj" fmla="val 50000"/>
              </a:avLst>
            </a:prstGeom>
            <a:solidFill>
              <a:srgbClr val="5A1AE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8941" name="Rectangle 319"/>
            <p:cNvSpPr>
              <a:spLocks noChangeArrowheads="1"/>
            </p:cNvSpPr>
            <p:nvPr/>
          </p:nvSpPr>
          <p:spPr bwMode="auto">
            <a:xfrm>
              <a:off x="3016" y="1797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8942" name="Oval 320"/>
            <p:cNvSpPr>
              <a:spLocks noChangeArrowheads="1"/>
            </p:cNvSpPr>
            <p:nvPr/>
          </p:nvSpPr>
          <p:spPr bwMode="auto">
            <a:xfrm>
              <a:off x="2971" y="1570"/>
              <a:ext cx="91" cy="91"/>
            </a:xfrm>
            <a:prstGeom prst="ellipse">
              <a:avLst/>
            </a:prstGeom>
            <a:solidFill>
              <a:srgbClr val="EEFDA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30729" name="Group 341"/>
          <p:cNvGrpSpPr>
            <a:grpSpLocks/>
          </p:cNvGrpSpPr>
          <p:nvPr/>
        </p:nvGrpSpPr>
        <p:grpSpPr bwMode="auto">
          <a:xfrm>
            <a:off x="7452320" y="4005263"/>
            <a:ext cx="719137" cy="503237"/>
            <a:chOff x="5103" y="2523"/>
            <a:chExt cx="453" cy="317"/>
          </a:xfrm>
        </p:grpSpPr>
        <p:sp>
          <p:nvSpPr>
            <p:cNvPr id="38937" name="Line 326"/>
            <p:cNvSpPr>
              <a:spLocks noChangeShapeType="1"/>
            </p:cNvSpPr>
            <p:nvPr/>
          </p:nvSpPr>
          <p:spPr bwMode="auto">
            <a:xfrm>
              <a:off x="5103" y="2523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8" name="Text Box 327"/>
            <p:cNvSpPr txBox="1">
              <a:spLocks noChangeArrowheads="1"/>
            </p:cNvSpPr>
            <p:nvPr/>
          </p:nvSpPr>
          <p:spPr bwMode="auto">
            <a:xfrm>
              <a:off x="5193" y="2568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b="1" dirty="0"/>
                <a:t>C</a:t>
              </a:r>
              <a:endParaRPr lang="es-ES" dirty="0"/>
            </a:p>
          </p:txBody>
        </p:sp>
      </p:grpSp>
      <p:grpSp>
        <p:nvGrpSpPr>
          <p:cNvPr id="30730" name="Group 340"/>
          <p:cNvGrpSpPr>
            <a:grpSpLocks/>
          </p:cNvGrpSpPr>
          <p:nvPr/>
        </p:nvGrpSpPr>
        <p:grpSpPr bwMode="auto">
          <a:xfrm>
            <a:off x="3166164" y="4515701"/>
            <a:ext cx="3780165" cy="633937"/>
            <a:chOff x="560" y="2948"/>
            <a:chExt cx="2364" cy="538"/>
          </a:xfrm>
        </p:grpSpPr>
        <p:sp>
          <p:nvSpPr>
            <p:cNvPr id="38928" name="Text Box 330"/>
            <p:cNvSpPr txBox="1">
              <a:spLocks noChangeArrowheads="1"/>
            </p:cNvSpPr>
            <p:nvPr/>
          </p:nvSpPr>
          <p:spPr bwMode="auto">
            <a:xfrm>
              <a:off x="560" y="2973"/>
              <a:ext cx="1084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1400" b="1"/>
                <a:t>Actividad </a:t>
              </a:r>
            </a:p>
            <a:p>
              <a:r>
                <a:rPr lang="es-ES" sz="1400" b="1"/>
                <a:t>específica</a:t>
              </a:r>
              <a:endParaRPr lang="es-ES" sz="1400"/>
            </a:p>
          </p:txBody>
        </p:sp>
        <p:sp>
          <p:nvSpPr>
            <p:cNvPr id="38932" name="Text Box 334"/>
            <p:cNvSpPr txBox="1">
              <a:spLocks noChangeArrowheads="1"/>
            </p:cNvSpPr>
            <p:nvPr/>
          </p:nvSpPr>
          <p:spPr bwMode="auto">
            <a:xfrm>
              <a:off x="1338" y="3067"/>
              <a:ext cx="182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400"/>
                <a:t>=</a:t>
              </a:r>
            </a:p>
          </p:txBody>
        </p:sp>
        <p:sp>
          <p:nvSpPr>
            <p:cNvPr id="38934" name="Text Box 337"/>
            <p:cNvSpPr txBox="1">
              <a:spLocks noChangeArrowheads="1"/>
            </p:cNvSpPr>
            <p:nvPr/>
          </p:nvSpPr>
          <p:spPr bwMode="auto">
            <a:xfrm>
              <a:off x="1563" y="2948"/>
              <a:ext cx="1361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400" b="1" dirty="0" err="1"/>
                <a:t>Activ</a:t>
              </a:r>
              <a:r>
                <a:rPr lang="es-ES" sz="1400" b="1" dirty="0"/>
                <a:t>. Enzimática</a:t>
              </a:r>
            </a:p>
          </p:txBody>
        </p:sp>
        <p:sp>
          <p:nvSpPr>
            <p:cNvPr id="38935" name="Line 338"/>
            <p:cNvSpPr>
              <a:spLocks noChangeShapeType="1"/>
            </p:cNvSpPr>
            <p:nvPr/>
          </p:nvSpPr>
          <p:spPr bwMode="auto">
            <a:xfrm flipV="1">
              <a:off x="1528" y="3224"/>
              <a:ext cx="1082" cy="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38936" name="Text Box 339"/>
            <p:cNvSpPr txBox="1">
              <a:spLocks noChangeArrowheads="1"/>
            </p:cNvSpPr>
            <p:nvPr/>
          </p:nvSpPr>
          <p:spPr bwMode="auto">
            <a:xfrm>
              <a:off x="1570" y="3225"/>
              <a:ext cx="1297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400" b="1" dirty="0"/>
                <a:t>mg </a:t>
              </a:r>
              <a:r>
                <a:rPr lang="es-ES" sz="1400" b="1" dirty="0" err="1"/>
                <a:t>prot</a:t>
              </a:r>
              <a:r>
                <a:rPr lang="es-ES" sz="1400" b="1" dirty="0"/>
                <a:t>. totales</a:t>
              </a:r>
            </a:p>
          </p:txBody>
        </p:sp>
      </p:grpSp>
      <p:sp>
        <p:nvSpPr>
          <p:cNvPr id="269" name="268 CuadroTexto"/>
          <p:cNvSpPr txBox="1"/>
          <p:nvPr/>
        </p:nvSpPr>
        <p:spPr>
          <a:xfrm>
            <a:off x="285720" y="4202676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A, B y C: </a:t>
            </a:r>
            <a:r>
              <a:rPr lang="en-US" b="1" dirty="0" err="1"/>
              <a:t>pasos</a:t>
            </a:r>
            <a:r>
              <a:rPr lang="en-US" b="1" dirty="0"/>
              <a:t> de </a:t>
            </a:r>
            <a:r>
              <a:rPr lang="en-US" b="1" dirty="0" err="1"/>
              <a:t>purificación</a:t>
            </a:r>
            <a:r>
              <a:rPr lang="en-US" b="1" dirty="0"/>
              <a:t>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884091" y="288119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71" name="CuadroTexto 270"/>
          <p:cNvSpPr txBox="1"/>
          <p:nvPr/>
        </p:nvSpPr>
        <p:spPr>
          <a:xfrm>
            <a:off x="4937984" y="296068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1/3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72" name="CuadroTexto 271"/>
          <p:cNvSpPr txBox="1"/>
          <p:nvPr/>
        </p:nvSpPr>
        <p:spPr>
          <a:xfrm>
            <a:off x="8135669" y="3035636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73" name="CuadroTexto 272"/>
          <p:cNvSpPr txBox="1"/>
          <p:nvPr/>
        </p:nvSpPr>
        <p:spPr>
          <a:xfrm>
            <a:off x="8172400" y="5615167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grpSp>
        <p:nvGrpSpPr>
          <p:cNvPr id="274" name="Group 304"/>
          <p:cNvGrpSpPr>
            <a:grpSpLocks/>
          </p:cNvGrpSpPr>
          <p:nvPr/>
        </p:nvGrpSpPr>
        <p:grpSpPr bwMode="auto">
          <a:xfrm>
            <a:off x="403432" y="1385747"/>
            <a:ext cx="1280697" cy="306968"/>
            <a:chOff x="1519" y="3249"/>
            <a:chExt cx="952" cy="233"/>
          </a:xfrm>
        </p:grpSpPr>
        <p:sp>
          <p:nvSpPr>
            <p:cNvPr id="275" name="Rectangle 298"/>
            <p:cNvSpPr>
              <a:spLocks noChangeArrowheads="1"/>
            </p:cNvSpPr>
            <p:nvPr/>
          </p:nvSpPr>
          <p:spPr bwMode="auto">
            <a:xfrm>
              <a:off x="2381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76" name="Text Box 302"/>
            <p:cNvSpPr txBox="1">
              <a:spLocks noChangeArrowheads="1"/>
            </p:cNvSpPr>
            <p:nvPr/>
          </p:nvSpPr>
          <p:spPr bwMode="auto">
            <a:xfrm>
              <a:off x="1519" y="3249"/>
              <a:ext cx="7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b="1" dirty="0"/>
                <a:t>Enzima</a:t>
              </a:r>
              <a:r>
                <a:rPr lang="es-ES" dirty="0"/>
                <a:t>:</a:t>
              </a:r>
            </a:p>
          </p:txBody>
        </p:sp>
      </p:grpSp>
      <p:grpSp>
        <p:nvGrpSpPr>
          <p:cNvPr id="277" name="Group 28">
            <a:extLst>
              <a:ext uri="{FF2B5EF4-FFF2-40B4-BE49-F238E27FC236}">
                <a16:creationId xmlns:a16="http://schemas.microsoft.com/office/drawing/2014/main" id="{BE25A7A4-0790-41CD-B571-FB5B28FBC814}"/>
              </a:ext>
            </a:extLst>
          </p:cNvPr>
          <p:cNvGrpSpPr>
            <a:grpSpLocks/>
          </p:cNvGrpSpPr>
          <p:nvPr/>
        </p:nvGrpSpPr>
        <p:grpSpPr bwMode="auto">
          <a:xfrm>
            <a:off x="1657394" y="5904899"/>
            <a:ext cx="4713466" cy="543741"/>
            <a:chOff x="2304" y="3748"/>
            <a:chExt cx="3660" cy="452"/>
          </a:xfrm>
        </p:grpSpPr>
        <p:sp>
          <p:nvSpPr>
            <p:cNvPr id="278" name="Text Box 18">
              <a:extLst>
                <a:ext uri="{FF2B5EF4-FFF2-40B4-BE49-F238E27FC236}">
                  <a16:creationId xmlns:a16="http://schemas.microsoft.com/office/drawing/2014/main" id="{3B46C97D-90D2-4AAC-BEDA-1AB6202B17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3844"/>
              <a:ext cx="1632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600" b="1" dirty="0"/>
                <a:t>Actividad molar = </a:t>
              </a:r>
            </a:p>
          </p:txBody>
        </p:sp>
        <p:sp>
          <p:nvSpPr>
            <p:cNvPr id="279" name="Text Box 20">
              <a:extLst>
                <a:ext uri="{FF2B5EF4-FFF2-40B4-BE49-F238E27FC236}">
                  <a16:creationId xmlns:a16="http://schemas.microsoft.com/office/drawing/2014/main" id="{419CF563-7DDA-45F2-8555-7C72A692C2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4005"/>
              <a:ext cx="1270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400" b="1" dirty="0"/>
                <a:t>mol de enzima</a:t>
              </a:r>
            </a:p>
          </p:txBody>
        </p:sp>
        <p:sp>
          <p:nvSpPr>
            <p:cNvPr id="280" name="Line 21">
              <a:extLst>
                <a:ext uri="{FF2B5EF4-FFF2-40B4-BE49-F238E27FC236}">
                  <a16:creationId xmlns:a16="http://schemas.microsoft.com/office/drawing/2014/main" id="{21F306E1-0DE5-4183-9899-3BEFDA19D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87" y="4020"/>
              <a:ext cx="17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1" name="Text Box 24">
              <a:extLst>
                <a:ext uri="{FF2B5EF4-FFF2-40B4-BE49-F238E27FC236}">
                  <a16:creationId xmlns:a16="http://schemas.microsoft.com/office/drawing/2014/main" id="{AA91D4B7-247D-46C3-BB91-63B11D0D4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0" y="3748"/>
              <a:ext cx="2494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" sz="1400" b="1" dirty="0" err="1">
                  <a:latin typeface="Symbol" pitchFamily="18" charset="2"/>
                </a:rPr>
                <a:t>m</a:t>
              </a:r>
              <a:r>
                <a:rPr lang="es-ES" sz="1400" b="1" dirty="0" err="1"/>
                <a:t>moles</a:t>
              </a:r>
              <a:r>
                <a:rPr lang="es-ES" sz="1400" b="1" dirty="0"/>
                <a:t> de S transformados/min</a:t>
              </a:r>
              <a:endParaRPr lang="es-ES" sz="1400" b="1" dirty="0">
                <a:latin typeface="Symbol" pitchFamily="18" charset="2"/>
              </a:endParaRPr>
            </a:p>
          </p:txBody>
        </p:sp>
      </p:grpSp>
      <p:sp>
        <p:nvSpPr>
          <p:cNvPr id="282" name="Rectangle 3">
            <a:extLst>
              <a:ext uri="{FF2B5EF4-FFF2-40B4-BE49-F238E27FC236}">
                <a16:creationId xmlns:a16="http://schemas.microsoft.com/office/drawing/2014/main" id="{595C05B0-CCEC-46B4-9046-53A9A96FB717}"/>
              </a:ext>
            </a:extLst>
          </p:cNvPr>
          <p:cNvSpPr txBox="1">
            <a:spLocks noChangeArrowheads="1"/>
          </p:cNvSpPr>
          <p:nvPr/>
        </p:nvSpPr>
        <p:spPr>
          <a:xfrm>
            <a:off x="522288" y="5274568"/>
            <a:ext cx="6025307" cy="5254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fontScale="92500"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1400" b="1" dirty="0"/>
              <a:t>Actividad Molar ó Numero de Recambio:  </a:t>
            </a:r>
            <a:r>
              <a:rPr lang="es-ES" sz="1400" b="1" dirty="0">
                <a:solidFill>
                  <a:srgbClr val="C00000"/>
                </a:solidFill>
              </a:rPr>
              <a:t>µmoles de S convertidos en P por unidad de tiempo y por molécula de enzima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0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3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307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1" grpId="0"/>
      <p:bldP spid="272" grpId="0"/>
      <p:bldP spid="273" grpId="0"/>
      <p:bldP spid="28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71406" y="-24"/>
            <a:ext cx="8964612" cy="857256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tx1"/>
                </a:solidFill>
              </a:rPr>
              <a:t>Factores que afectan la actividad enzimática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142976" y="928670"/>
            <a:ext cx="7256685" cy="5214974"/>
            <a:chOff x="1142976" y="928670"/>
            <a:chExt cx="7256685" cy="5214974"/>
          </a:xfrm>
        </p:grpSpPr>
        <p:pic>
          <p:nvPicPr>
            <p:cNvPr id="4" name="3 Imagen" descr="catalasa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2976" y="928670"/>
              <a:ext cx="7256685" cy="5214974"/>
            </a:xfrm>
            <a:prstGeom prst="rect">
              <a:avLst/>
            </a:prstGeom>
          </p:spPr>
        </p:pic>
        <p:sp>
          <p:nvSpPr>
            <p:cNvPr id="2" name="CuadroTexto 1"/>
            <p:cNvSpPr txBox="1"/>
            <p:nvPr/>
          </p:nvSpPr>
          <p:spPr>
            <a:xfrm>
              <a:off x="1979712" y="2636912"/>
              <a:ext cx="1152128" cy="677108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400" b="1" dirty="0"/>
                <a:t>+ H</a:t>
              </a:r>
              <a:r>
                <a:rPr lang="es-419" sz="1400" b="1" baseline="-25000" dirty="0"/>
                <a:t>2</a:t>
              </a:r>
              <a:r>
                <a:rPr lang="es-419" sz="1400" b="1" dirty="0"/>
                <a:t>O</a:t>
              </a:r>
              <a:r>
                <a:rPr lang="es-419" sz="1400" b="1" baseline="-25000" dirty="0"/>
                <a:t>2</a:t>
              </a:r>
            </a:p>
            <a:p>
              <a:pPr algn="ctr"/>
              <a:r>
                <a:rPr lang="es-419" baseline="-25000" dirty="0"/>
                <a:t>(peróxido de </a:t>
              </a:r>
            </a:p>
            <a:p>
              <a:pPr algn="ctr"/>
              <a:r>
                <a:rPr lang="es-419" baseline="-25000" dirty="0"/>
                <a:t>hidrógeno)</a:t>
              </a:r>
              <a:endParaRPr lang="en-US" baseline="-25000" dirty="0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5364088" y="5373216"/>
              <a:ext cx="1152128" cy="677108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400" b="1" dirty="0"/>
                <a:t>+ H</a:t>
              </a:r>
              <a:r>
                <a:rPr lang="es-419" sz="1400" b="1" baseline="-25000" dirty="0"/>
                <a:t>2</a:t>
              </a:r>
              <a:r>
                <a:rPr lang="es-419" sz="1400" b="1" dirty="0"/>
                <a:t>O</a:t>
              </a:r>
              <a:r>
                <a:rPr lang="es-419" sz="1400" b="1" baseline="-25000" dirty="0"/>
                <a:t>2</a:t>
              </a:r>
            </a:p>
            <a:p>
              <a:pPr algn="ctr"/>
              <a:r>
                <a:rPr lang="es-419" baseline="-25000" dirty="0"/>
                <a:t>(peróxido de </a:t>
              </a:r>
            </a:p>
            <a:p>
              <a:pPr algn="ctr"/>
              <a:r>
                <a:rPr lang="es-419" baseline="-25000" dirty="0"/>
                <a:t>hidrógeno)</a:t>
              </a:r>
              <a:endParaRPr lang="en-US" baseline="-250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t="11610" b="11610"/>
          <a:stretch/>
        </p:blipFill>
        <p:spPr>
          <a:xfrm>
            <a:off x="395536" y="260648"/>
            <a:ext cx="6643077" cy="288032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t="11610" b="11610"/>
          <a:stretch/>
        </p:blipFill>
        <p:spPr>
          <a:xfrm>
            <a:off x="1691680" y="3501008"/>
            <a:ext cx="7307384" cy="3168352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5652120" y="260648"/>
            <a:ext cx="100811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echa curvada hacia abajo 5"/>
          <p:cNvSpPr/>
          <p:nvPr/>
        </p:nvSpPr>
        <p:spPr>
          <a:xfrm rot="3165974">
            <a:off x="6228579" y="1082969"/>
            <a:ext cx="3426426" cy="1476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5220072" y="3861048"/>
            <a:ext cx="3384376" cy="28083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7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71406" y="-24"/>
            <a:ext cx="8964612" cy="857256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tx1"/>
                </a:solidFill>
              </a:rPr>
              <a:t>Factores que afectan la actividad enzimática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000100" y="1142984"/>
            <a:ext cx="6643734" cy="4643470"/>
          </a:xfrm>
          <a:solidFill>
            <a:schemeClr val="bg1">
              <a:lumMod val="85000"/>
            </a:schemeClr>
          </a:solidFill>
          <a:ln>
            <a:solidFill>
              <a:srgbClr val="5A1AE8"/>
            </a:solidFill>
          </a:ln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800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FF0000"/>
                </a:solidFill>
              </a:rPr>
              <a:t>pH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0000CC"/>
                </a:solidFill>
              </a:rPr>
              <a:t>Temperatura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00B050"/>
                </a:solidFill>
              </a:rPr>
              <a:t>Concentración de Enzima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00B0F0"/>
                </a:solidFill>
              </a:rPr>
              <a:t>Concentración de Sustrato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14290"/>
            <a:ext cx="8686800" cy="1143000"/>
          </a:xfrm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bg1"/>
                </a:solidFill>
              </a:rPr>
              <a:t>Influencia del pH sobre la actividad enzimática</a:t>
            </a:r>
          </a:p>
        </p:txBody>
      </p:sp>
      <p:sp>
        <p:nvSpPr>
          <p:cNvPr id="49155" name="Line 5"/>
          <p:cNvSpPr>
            <a:spLocks noChangeShapeType="1"/>
          </p:cNvSpPr>
          <p:nvPr/>
        </p:nvSpPr>
        <p:spPr bwMode="auto">
          <a:xfrm>
            <a:off x="2819400" y="5097463"/>
            <a:ext cx="4752975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9156" name="Line 6"/>
          <p:cNvSpPr>
            <a:spLocks noChangeShapeType="1"/>
          </p:cNvSpPr>
          <p:nvPr/>
        </p:nvSpPr>
        <p:spPr bwMode="auto">
          <a:xfrm>
            <a:off x="2819400" y="2000250"/>
            <a:ext cx="0" cy="30607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 type="arrow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Freeform 7"/>
          <p:cNvSpPr>
            <a:spLocks/>
          </p:cNvSpPr>
          <p:nvPr/>
        </p:nvSpPr>
        <p:spPr bwMode="auto">
          <a:xfrm>
            <a:off x="3059113" y="2205038"/>
            <a:ext cx="2743200" cy="2938474"/>
          </a:xfrm>
          <a:custGeom>
            <a:avLst/>
            <a:gdLst>
              <a:gd name="T0" fmla="*/ 0 w 1728"/>
              <a:gd name="T1" fmla="*/ 2517775 h 1586"/>
              <a:gd name="T2" fmla="*/ 438150 w 1728"/>
              <a:gd name="T3" fmla="*/ 1241425 h 1586"/>
              <a:gd name="T4" fmla="*/ 1104900 w 1728"/>
              <a:gd name="T5" fmla="*/ 155575 h 1586"/>
              <a:gd name="T6" fmla="*/ 1771650 w 1728"/>
              <a:gd name="T7" fmla="*/ 307975 h 1586"/>
              <a:gd name="T8" fmla="*/ 2419350 w 1728"/>
              <a:gd name="T9" fmla="*/ 1508125 h 1586"/>
              <a:gd name="T10" fmla="*/ 2743200 w 1728"/>
              <a:gd name="T11" fmla="*/ 2384425 h 1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28"/>
              <a:gd name="T19" fmla="*/ 0 h 1586"/>
              <a:gd name="T20" fmla="*/ 1728 w 1728"/>
              <a:gd name="T21" fmla="*/ 1586 h 1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28" h="1586">
                <a:moveTo>
                  <a:pt x="0" y="1586"/>
                </a:moveTo>
                <a:cubicBezTo>
                  <a:pt x="46" y="1452"/>
                  <a:pt x="160" y="1030"/>
                  <a:pt x="276" y="782"/>
                </a:cubicBezTo>
                <a:cubicBezTo>
                  <a:pt x="392" y="534"/>
                  <a:pt x="556" y="196"/>
                  <a:pt x="696" y="98"/>
                </a:cubicBezTo>
                <a:cubicBezTo>
                  <a:pt x="836" y="0"/>
                  <a:pt x="978" y="52"/>
                  <a:pt x="1116" y="194"/>
                </a:cubicBezTo>
                <a:cubicBezTo>
                  <a:pt x="1254" y="336"/>
                  <a:pt x="1422" y="732"/>
                  <a:pt x="1524" y="950"/>
                </a:cubicBezTo>
                <a:cubicBezTo>
                  <a:pt x="1626" y="1168"/>
                  <a:pt x="1686" y="1387"/>
                  <a:pt x="1728" y="1502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40969" name="Text Box 19"/>
          <p:cNvSpPr txBox="1">
            <a:spLocks noChangeArrowheads="1"/>
          </p:cNvSpPr>
          <p:nvPr/>
        </p:nvSpPr>
        <p:spPr bwMode="auto">
          <a:xfrm>
            <a:off x="1128701" y="1928802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000" b="1" dirty="0"/>
              <a:t>Actividad enzimática</a:t>
            </a:r>
          </a:p>
        </p:txBody>
      </p:sp>
      <p:sp>
        <p:nvSpPr>
          <p:cNvPr id="40970" name="Text Box 20"/>
          <p:cNvSpPr txBox="1">
            <a:spLocks noChangeArrowheads="1"/>
          </p:cNvSpPr>
          <p:nvPr/>
        </p:nvSpPr>
        <p:spPr bwMode="auto">
          <a:xfrm>
            <a:off x="6850085" y="5103827"/>
            <a:ext cx="936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000" b="1" dirty="0"/>
              <a:t>pH</a:t>
            </a:r>
          </a:p>
        </p:txBody>
      </p:sp>
      <p:grpSp>
        <p:nvGrpSpPr>
          <p:cNvPr id="11" name="10 Grupo"/>
          <p:cNvGrpSpPr/>
          <p:nvPr/>
        </p:nvGrpSpPr>
        <p:grpSpPr>
          <a:xfrm>
            <a:off x="3643303" y="2349500"/>
            <a:ext cx="1714511" cy="3501898"/>
            <a:chOff x="3929058" y="2349500"/>
            <a:chExt cx="1214446" cy="3501898"/>
          </a:xfrm>
        </p:grpSpPr>
        <p:sp>
          <p:nvSpPr>
            <p:cNvPr id="49158" name="Line 8"/>
            <p:cNvSpPr>
              <a:spLocks noChangeShapeType="1"/>
            </p:cNvSpPr>
            <p:nvPr/>
          </p:nvSpPr>
          <p:spPr bwMode="auto">
            <a:xfrm>
              <a:off x="4643438" y="2349500"/>
              <a:ext cx="60325" cy="270033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59" name="Line 9"/>
            <p:cNvSpPr>
              <a:spLocks noChangeShapeType="1"/>
            </p:cNvSpPr>
            <p:nvPr/>
          </p:nvSpPr>
          <p:spPr bwMode="auto">
            <a:xfrm>
              <a:off x="4365625" y="2360613"/>
              <a:ext cx="38100" cy="27368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3929058" y="5143512"/>
              <a:ext cx="121444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sz="2000" b="1" dirty="0"/>
                <a:t>pH óptimo</a:t>
              </a:r>
            </a:p>
          </p:txBody>
        </p:sp>
      </p:grpSp>
      <p:grpSp>
        <p:nvGrpSpPr>
          <p:cNvPr id="12" name="Group 20"/>
          <p:cNvGrpSpPr>
            <a:grpSpLocks/>
          </p:cNvGrpSpPr>
          <p:nvPr/>
        </p:nvGrpSpPr>
        <p:grpSpPr bwMode="auto">
          <a:xfrm rot="-805262">
            <a:off x="2666844" y="1409918"/>
            <a:ext cx="1268358" cy="1584325"/>
            <a:chOff x="1870" y="1026"/>
            <a:chExt cx="601" cy="998"/>
          </a:xfrm>
        </p:grpSpPr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-3716008">
              <a:off x="1700" y="1253"/>
              <a:ext cx="998" cy="544"/>
            </a:xfrm>
            <a:prstGeom prst="wedgeRoundRectCallout">
              <a:avLst>
                <a:gd name="adj1" fmla="val -74750"/>
                <a:gd name="adj2" fmla="val 44620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5A1AE8"/>
                  </a:solidFill>
                </a:rPr>
                <a:t> </a:t>
              </a:r>
              <a:r>
                <a:rPr lang="es-ES" sz="1600" b="1" dirty="0">
                  <a:solidFill>
                    <a:srgbClr val="FFFF00"/>
                  </a:solidFill>
                </a:rPr>
                <a:t>actividad por     de pH hasta el pH optimo.</a:t>
              </a: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rot="-2319588" flipH="1" flipV="1">
              <a:off x="1870" y="1671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9"/>
            <p:cNvSpPr>
              <a:spLocks noChangeShapeType="1"/>
            </p:cNvSpPr>
            <p:nvPr/>
          </p:nvSpPr>
          <p:spPr bwMode="auto">
            <a:xfrm rot="-2319588" flipH="1" flipV="1">
              <a:off x="2155" y="1491"/>
              <a:ext cx="45" cy="136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25"/>
          <p:cNvGrpSpPr>
            <a:grpSpLocks/>
          </p:cNvGrpSpPr>
          <p:nvPr/>
        </p:nvGrpSpPr>
        <p:grpSpPr bwMode="auto">
          <a:xfrm>
            <a:off x="5795963" y="2636838"/>
            <a:ext cx="2117725" cy="858837"/>
            <a:chOff x="3496" y="1797"/>
            <a:chExt cx="1334" cy="541"/>
          </a:xfrm>
        </p:grpSpPr>
        <p:sp>
          <p:nvSpPr>
            <p:cNvPr id="17" name="AutoShape 22"/>
            <p:cNvSpPr>
              <a:spLocks noChangeArrowheads="1"/>
            </p:cNvSpPr>
            <p:nvPr/>
          </p:nvSpPr>
          <p:spPr bwMode="auto">
            <a:xfrm rot="-1252868">
              <a:off x="3496" y="1797"/>
              <a:ext cx="1334" cy="541"/>
            </a:xfrm>
            <a:prstGeom prst="wedgeRoundRectCallout">
              <a:avLst>
                <a:gd name="adj1" fmla="val -72125"/>
                <a:gd name="adj2" fmla="val 51718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FFFF00"/>
                  </a:solidFill>
                </a:rPr>
                <a:t>de pH provoca desnaturalización </a:t>
              </a:r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 rot="143552" flipH="1" flipV="1">
              <a:off x="3560" y="2069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692275" y="2060575"/>
          <a:ext cx="5146675" cy="386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Imagen de mapa de bits" r:id="rId3" imgW="2952381" imgH="2219635" progId="PBrush">
                  <p:embed/>
                </p:oleObj>
              </mc:Choice>
              <mc:Fallback>
                <p:oleObj name="Imagen de mapa de bits" r:id="rId3" imgW="2952381" imgH="2219635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2000" contrast="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060575"/>
                        <a:ext cx="5146675" cy="3868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37" name="Rectangle 5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tx1"/>
                </a:solidFill>
              </a:rPr>
              <a:t>Ejemplos de enzimas con </a:t>
            </a:r>
            <a:br>
              <a:rPr lang="es-ES" sz="3200" dirty="0">
                <a:solidFill>
                  <a:schemeClr val="tx1"/>
                </a:solidFill>
              </a:rPr>
            </a:br>
            <a:r>
              <a:rPr lang="es-ES" sz="3200" dirty="0">
                <a:solidFill>
                  <a:schemeClr val="tx1"/>
                </a:solidFill>
              </a:rPr>
              <a:t>diferentes pH óptimos</a:t>
            </a:r>
          </a:p>
        </p:txBody>
      </p:sp>
      <p:cxnSp>
        <p:nvCxnSpPr>
          <p:cNvPr id="5" name="4 Conector recto"/>
          <p:cNvCxnSpPr/>
          <p:nvPr/>
        </p:nvCxnSpPr>
        <p:spPr>
          <a:xfrm rot="16200000" flipH="1">
            <a:off x="971537" y="3900502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 rot="16200000" flipH="1">
            <a:off x="1257289" y="3957630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16200000" flipH="1">
            <a:off x="3114676" y="3957631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16200000" flipH="1">
            <a:off x="3543304" y="3957631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6200000" flipH="1">
            <a:off x="4400560" y="4029069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6200000" flipH="1">
            <a:off x="4829188" y="4029069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bg1"/>
                </a:solidFill>
              </a:rPr>
              <a:t>Influencia de la Temperatura sobre la actividad enzimática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70857" y="2707499"/>
            <a:ext cx="6572974" cy="3721119"/>
            <a:chOff x="642" y="1419"/>
            <a:chExt cx="3587" cy="2093"/>
          </a:xfrm>
        </p:grpSpPr>
        <p:sp>
          <p:nvSpPr>
            <p:cNvPr id="50188" name="Text Box 10"/>
            <p:cNvSpPr txBox="1">
              <a:spLocks noChangeArrowheads="1"/>
            </p:cNvSpPr>
            <p:nvPr/>
          </p:nvSpPr>
          <p:spPr bwMode="auto">
            <a:xfrm>
              <a:off x="3770" y="3203"/>
              <a:ext cx="459" cy="30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2000" b="1" dirty="0"/>
                <a:t>T(ºC)       </a:t>
              </a:r>
              <a:endParaRPr lang="es-ES" sz="2000" dirty="0"/>
            </a:p>
          </p:txBody>
        </p:sp>
        <p:sp>
          <p:nvSpPr>
            <p:cNvPr id="50189" name="Text Box 11"/>
            <p:cNvSpPr txBox="1">
              <a:spLocks noChangeArrowheads="1"/>
            </p:cNvSpPr>
            <p:nvPr/>
          </p:nvSpPr>
          <p:spPr bwMode="auto">
            <a:xfrm>
              <a:off x="642" y="1419"/>
              <a:ext cx="936" cy="40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2000" b="1" dirty="0"/>
                <a:t>Actividad</a:t>
              </a:r>
            </a:p>
            <a:p>
              <a:pPr algn="ctr"/>
              <a:r>
                <a:rPr lang="es-ES" sz="2000" b="1" dirty="0"/>
                <a:t> enzimática</a:t>
              </a:r>
            </a:p>
          </p:txBody>
        </p:sp>
        <p:grpSp>
          <p:nvGrpSpPr>
            <p:cNvPr id="50190" name="Group 17"/>
            <p:cNvGrpSpPr>
              <a:grpSpLocks/>
            </p:cNvGrpSpPr>
            <p:nvPr/>
          </p:nvGrpSpPr>
          <p:grpSpPr bwMode="auto">
            <a:xfrm>
              <a:off x="1655" y="1480"/>
              <a:ext cx="2548" cy="1643"/>
              <a:chOff x="1655" y="1479"/>
              <a:chExt cx="2548" cy="1643"/>
            </a:xfrm>
          </p:grpSpPr>
          <p:sp>
            <p:nvSpPr>
              <p:cNvPr id="50191" name="Freeform 6"/>
              <p:cNvSpPr>
                <a:spLocks/>
              </p:cNvSpPr>
              <p:nvPr/>
            </p:nvSpPr>
            <p:spPr bwMode="auto">
              <a:xfrm>
                <a:off x="1791" y="1706"/>
                <a:ext cx="1257" cy="1208"/>
              </a:xfrm>
              <a:custGeom>
                <a:avLst/>
                <a:gdLst>
                  <a:gd name="T0" fmla="*/ 0 w 1257"/>
                  <a:gd name="T1" fmla="*/ 1208 h 1208"/>
                  <a:gd name="T2" fmla="*/ 519 w 1257"/>
                  <a:gd name="T3" fmla="*/ 402 h 1208"/>
                  <a:gd name="T4" fmla="*/ 1042 w 1257"/>
                  <a:gd name="T5" fmla="*/ 9 h 1208"/>
                  <a:gd name="T6" fmla="*/ 1257 w 1257"/>
                  <a:gd name="T7" fmla="*/ 455 h 12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57"/>
                  <a:gd name="T13" fmla="*/ 0 h 1208"/>
                  <a:gd name="T14" fmla="*/ 1257 w 1257"/>
                  <a:gd name="T15" fmla="*/ 1208 h 12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57" h="1208">
                    <a:moveTo>
                      <a:pt x="0" y="1208"/>
                    </a:moveTo>
                    <a:cubicBezTo>
                      <a:pt x="86" y="1074"/>
                      <a:pt x="345" y="602"/>
                      <a:pt x="519" y="402"/>
                    </a:cubicBezTo>
                    <a:cubicBezTo>
                      <a:pt x="693" y="202"/>
                      <a:pt x="919" y="0"/>
                      <a:pt x="1042" y="9"/>
                    </a:cubicBezTo>
                    <a:cubicBezTo>
                      <a:pt x="1165" y="18"/>
                      <a:pt x="1212" y="362"/>
                      <a:pt x="1257" y="455"/>
                    </a:cubicBezTo>
                  </a:path>
                </a:pathLst>
              </a:custGeom>
              <a:noFill/>
              <a:ln w="2857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50192" name="Line 7"/>
              <p:cNvSpPr>
                <a:spLocks noChangeShapeType="1"/>
              </p:cNvSpPr>
              <p:nvPr/>
            </p:nvSpPr>
            <p:spPr bwMode="auto">
              <a:xfrm>
                <a:off x="2789" y="1745"/>
                <a:ext cx="0" cy="1315"/>
              </a:xfrm>
              <a:prstGeom prst="line">
                <a:avLst/>
              </a:prstGeom>
              <a:noFill/>
              <a:ln w="28575" cap="rnd">
                <a:solidFill>
                  <a:srgbClr val="0000CC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3" name="Line 8"/>
              <p:cNvSpPr>
                <a:spLocks noChangeShapeType="1"/>
              </p:cNvSpPr>
              <p:nvPr/>
            </p:nvSpPr>
            <p:spPr bwMode="auto">
              <a:xfrm>
                <a:off x="1657" y="1479"/>
                <a:ext cx="0" cy="1643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 type="arrow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4" name="Line 9"/>
              <p:cNvSpPr>
                <a:spLocks noChangeShapeType="1"/>
              </p:cNvSpPr>
              <p:nvPr/>
            </p:nvSpPr>
            <p:spPr bwMode="auto">
              <a:xfrm>
                <a:off x="1655" y="3114"/>
                <a:ext cx="2548" cy="0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5" name="Freeform 12"/>
              <p:cNvSpPr>
                <a:spLocks/>
              </p:cNvSpPr>
              <p:nvPr/>
            </p:nvSpPr>
            <p:spPr bwMode="auto">
              <a:xfrm>
                <a:off x="3024" y="2113"/>
                <a:ext cx="627" cy="774"/>
              </a:xfrm>
              <a:custGeom>
                <a:avLst/>
                <a:gdLst>
                  <a:gd name="T0" fmla="*/ 0 w 627"/>
                  <a:gd name="T1" fmla="*/ 0 h 774"/>
                  <a:gd name="T2" fmla="*/ 174 w 627"/>
                  <a:gd name="T3" fmla="*/ 411 h 774"/>
                  <a:gd name="T4" fmla="*/ 627 w 627"/>
                  <a:gd name="T5" fmla="*/ 774 h 774"/>
                  <a:gd name="T6" fmla="*/ 0 60000 65536"/>
                  <a:gd name="T7" fmla="*/ 0 60000 65536"/>
                  <a:gd name="T8" fmla="*/ 0 60000 65536"/>
                  <a:gd name="T9" fmla="*/ 0 w 627"/>
                  <a:gd name="T10" fmla="*/ 0 h 774"/>
                  <a:gd name="T11" fmla="*/ 627 w 627"/>
                  <a:gd name="T12" fmla="*/ 774 h 7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27" h="774">
                    <a:moveTo>
                      <a:pt x="0" y="0"/>
                    </a:moveTo>
                    <a:cubicBezTo>
                      <a:pt x="29" y="66"/>
                      <a:pt x="70" y="282"/>
                      <a:pt x="174" y="411"/>
                    </a:cubicBezTo>
                    <a:cubicBezTo>
                      <a:pt x="278" y="540"/>
                      <a:pt x="552" y="714"/>
                      <a:pt x="627" y="77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</p:grpSp>
      </p:grpSp>
      <p:sp>
        <p:nvSpPr>
          <p:cNvPr id="148493" name="Text Box 13"/>
          <p:cNvSpPr txBox="1">
            <a:spLocks noChangeArrowheads="1"/>
          </p:cNvSpPr>
          <p:nvPr/>
        </p:nvSpPr>
        <p:spPr bwMode="auto">
          <a:xfrm>
            <a:off x="4429124" y="5786454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FF0000"/>
                </a:solidFill>
              </a:rPr>
              <a:t>T. óptima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 rot="-805262">
            <a:off x="3276600" y="2205038"/>
            <a:ext cx="954088" cy="1584325"/>
            <a:chOff x="1870" y="1026"/>
            <a:chExt cx="601" cy="998"/>
          </a:xfrm>
        </p:grpSpPr>
        <p:sp>
          <p:nvSpPr>
            <p:cNvPr id="50185" name="AutoShape 14"/>
            <p:cNvSpPr>
              <a:spLocks noChangeArrowheads="1"/>
            </p:cNvSpPr>
            <p:nvPr/>
          </p:nvSpPr>
          <p:spPr bwMode="auto">
            <a:xfrm rot="-3716008">
              <a:off x="1700" y="1253"/>
              <a:ext cx="998" cy="544"/>
            </a:xfrm>
            <a:prstGeom prst="wedgeRoundRectCallout">
              <a:avLst>
                <a:gd name="adj1" fmla="val -74750"/>
                <a:gd name="adj2" fmla="val 44620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5A1AE8"/>
                  </a:solidFill>
                </a:rPr>
                <a:t> </a:t>
              </a:r>
              <a:r>
                <a:rPr lang="es-ES" sz="1600" b="1" dirty="0">
                  <a:solidFill>
                    <a:srgbClr val="FFFF00"/>
                  </a:solidFill>
                </a:rPr>
                <a:t>actividad por     de la temperatura</a:t>
              </a:r>
            </a:p>
          </p:txBody>
        </p:sp>
        <p:sp>
          <p:nvSpPr>
            <p:cNvPr id="50186" name="Line 15"/>
            <p:cNvSpPr>
              <a:spLocks noChangeShapeType="1"/>
            </p:cNvSpPr>
            <p:nvPr/>
          </p:nvSpPr>
          <p:spPr bwMode="auto">
            <a:xfrm rot="-2319588" flipH="1" flipV="1">
              <a:off x="1870" y="1671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187" name="Line 19"/>
            <p:cNvSpPr>
              <a:spLocks noChangeShapeType="1"/>
            </p:cNvSpPr>
            <p:nvPr/>
          </p:nvSpPr>
          <p:spPr bwMode="auto">
            <a:xfrm rot="-2319588" flipH="1" flipV="1">
              <a:off x="2155" y="1491"/>
              <a:ext cx="45" cy="136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5795963" y="2636838"/>
            <a:ext cx="2117725" cy="858837"/>
            <a:chOff x="3496" y="1797"/>
            <a:chExt cx="1334" cy="541"/>
          </a:xfrm>
        </p:grpSpPr>
        <p:sp>
          <p:nvSpPr>
            <p:cNvPr id="50183" name="AutoShape 22"/>
            <p:cNvSpPr>
              <a:spLocks noChangeArrowheads="1"/>
            </p:cNvSpPr>
            <p:nvPr/>
          </p:nvSpPr>
          <p:spPr bwMode="auto">
            <a:xfrm rot="-1252868">
              <a:off x="3496" y="1797"/>
              <a:ext cx="1334" cy="541"/>
            </a:xfrm>
            <a:prstGeom prst="wedgeRoundRectCallout">
              <a:avLst>
                <a:gd name="adj1" fmla="val -72125"/>
                <a:gd name="adj2" fmla="val 51718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FFFF00"/>
                  </a:solidFill>
                </a:rPr>
                <a:t>de temperatura provoca desnaturalización </a:t>
              </a:r>
            </a:p>
          </p:txBody>
        </p:sp>
        <p:sp>
          <p:nvSpPr>
            <p:cNvPr id="50184" name="Line 23"/>
            <p:cNvSpPr>
              <a:spLocks noChangeShapeType="1"/>
            </p:cNvSpPr>
            <p:nvPr/>
          </p:nvSpPr>
          <p:spPr bwMode="auto">
            <a:xfrm rot="143552" flipH="1" flipV="1">
              <a:off x="3560" y="2069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9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esnaturalizacion_protein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186215"/>
            <a:ext cx="8286808" cy="4264944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196752"/>
            <a:ext cx="6858000" cy="29718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47" y="332656"/>
            <a:ext cx="8242506" cy="1152244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1475656" y="4375284"/>
            <a:ext cx="6120680" cy="493876"/>
            <a:chOff x="1475656" y="4168552"/>
            <a:chExt cx="6120680" cy="493876"/>
          </a:xfrm>
        </p:grpSpPr>
        <p:cxnSp>
          <p:nvCxnSpPr>
            <p:cNvPr id="5" name="Conector recto de flecha 4"/>
            <p:cNvCxnSpPr/>
            <p:nvPr/>
          </p:nvCxnSpPr>
          <p:spPr>
            <a:xfrm>
              <a:off x="1475656" y="4168552"/>
              <a:ext cx="6120680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CuadroTexto 5"/>
            <p:cNvSpPr txBox="1"/>
            <p:nvPr/>
          </p:nvSpPr>
          <p:spPr>
            <a:xfrm>
              <a:off x="6833417" y="4293096"/>
              <a:ext cx="736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419" dirty="0"/>
                <a:t>&gt;&gt;[S]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8447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bg1"/>
                </a:solidFill>
              </a:rPr>
              <a:t>VARIACION DE LA VELOCIDAD DE REACCION CON LA CONCENTRACION DE SUSTRATO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4997" t="22602" r="9435" b="3487"/>
          <a:stretch/>
        </p:blipFill>
        <p:spPr>
          <a:xfrm>
            <a:off x="942991" y="1628800"/>
            <a:ext cx="7280244" cy="4721273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bg1"/>
                </a:solidFill>
              </a:rPr>
              <a:t>VARIACION DE LA VELOCIDAD DE REACCION CON LA CONCENTRACION DE SUSTRATO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4507084" y="5975644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dirty="0"/>
              <a:t>Ecuación de </a:t>
            </a:r>
            <a:r>
              <a:rPr lang="es-419" dirty="0" err="1"/>
              <a:t>Michaelis-Menten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532977"/>
            <a:ext cx="6638920" cy="43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301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bg1"/>
                </a:solidFill>
              </a:rPr>
              <a:t>Efecto de la concentración  de enzima sobre la actividad</a:t>
            </a:r>
          </a:p>
        </p:txBody>
      </p:sp>
      <p:sp>
        <p:nvSpPr>
          <p:cNvPr id="48133" name="Line 4"/>
          <p:cNvSpPr>
            <a:spLocks noChangeShapeType="1"/>
          </p:cNvSpPr>
          <p:nvPr/>
        </p:nvSpPr>
        <p:spPr bwMode="auto">
          <a:xfrm>
            <a:off x="2051050" y="2133600"/>
            <a:ext cx="0" cy="29511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lg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34" name="Line 5"/>
          <p:cNvSpPr>
            <a:spLocks noChangeShapeType="1"/>
          </p:cNvSpPr>
          <p:nvPr/>
        </p:nvSpPr>
        <p:spPr bwMode="auto">
          <a:xfrm>
            <a:off x="2051050" y="5084763"/>
            <a:ext cx="47529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48135" name="Line 6"/>
          <p:cNvSpPr>
            <a:spLocks noChangeShapeType="1"/>
          </p:cNvSpPr>
          <p:nvPr/>
        </p:nvSpPr>
        <p:spPr bwMode="auto">
          <a:xfrm flipV="1">
            <a:off x="2051050" y="2492375"/>
            <a:ext cx="3168650" cy="259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36" name="Text Box 7"/>
          <p:cNvSpPr txBox="1">
            <a:spLocks noChangeArrowheads="1"/>
          </p:cNvSpPr>
          <p:nvPr/>
        </p:nvSpPr>
        <p:spPr bwMode="auto">
          <a:xfrm>
            <a:off x="6281753" y="5143512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 dirty="0"/>
              <a:t>[E]</a:t>
            </a:r>
          </a:p>
        </p:txBody>
      </p:sp>
      <p:sp>
        <p:nvSpPr>
          <p:cNvPr id="48137" name="Text Box 8"/>
          <p:cNvSpPr txBox="1">
            <a:spLocks noChangeArrowheads="1"/>
          </p:cNvSpPr>
          <p:nvPr/>
        </p:nvSpPr>
        <p:spPr bwMode="auto">
          <a:xfrm>
            <a:off x="714348" y="2000240"/>
            <a:ext cx="12858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b="1" dirty="0" err="1"/>
              <a:t>Act</a:t>
            </a:r>
            <a:r>
              <a:rPr lang="es-ES" sz="2000" b="1" dirty="0"/>
              <a:t>. </a:t>
            </a:r>
            <a:r>
              <a:rPr lang="es-ES" sz="2000" b="1" dirty="0" err="1"/>
              <a:t>Enz</a:t>
            </a:r>
            <a:r>
              <a:rPr lang="es-ES" sz="2000" b="1" dirty="0"/>
              <a:t>. o </a:t>
            </a:r>
            <a:r>
              <a:rPr lang="es-ES" sz="2000" b="1" dirty="0" err="1"/>
              <a:t>V</a:t>
            </a:r>
            <a:r>
              <a:rPr lang="es-ES" sz="2000" b="1" baseline="-25000" dirty="0" err="1"/>
              <a:t>o</a:t>
            </a:r>
            <a:endParaRPr lang="es-ES" sz="2000" b="1" baseline="-25000" dirty="0"/>
          </a:p>
        </p:txBody>
      </p:sp>
      <p:sp>
        <p:nvSpPr>
          <p:cNvPr id="159753" name="Text Box 9"/>
          <p:cNvSpPr txBox="1">
            <a:spLocks noChangeArrowheads="1"/>
          </p:cNvSpPr>
          <p:nvPr/>
        </p:nvSpPr>
        <p:spPr bwMode="auto">
          <a:xfrm>
            <a:off x="4286250" y="3500438"/>
            <a:ext cx="4321175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5A1AE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b="1" dirty="0">
                <a:solidFill>
                  <a:schemeClr val="bg1"/>
                </a:solidFill>
              </a:rPr>
              <a:t>Concentración </a:t>
            </a:r>
            <a:r>
              <a:rPr lang="es-ES" sz="2000" b="1" dirty="0" err="1">
                <a:solidFill>
                  <a:schemeClr val="bg1"/>
                </a:solidFill>
              </a:rPr>
              <a:t>saturante</a:t>
            </a:r>
            <a:r>
              <a:rPr lang="es-ES" sz="2000" b="1" dirty="0">
                <a:solidFill>
                  <a:schemeClr val="bg1"/>
                </a:solidFill>
              </a:rPr>
              <a:t> de sustrato, y a pH </a:t>
            </a:r>
            <a:r>
              <a:rPr lang="es-ES" sz="2000" b="1" dirty="0" err="1">
                <a:solidFill>
                  <a:schemeClr val="bg1"/>
                </a:solidFill>
              </a:rPr>
              <a:t>yT</a:t>
            </a:r>
            <a:r>
              <a:rPr lang="es-ES" sz="2000" b="1" dirty="0">
                <a:solidFill>
                  <a:schemeClr val="bg1"/>
                </a:solidFill>
              </a:rPr>
              <a:t> constantes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nimBg="1"/>
      <p:bldP spid="1597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85750" y="71438"/>
            <a:ext cx="8715375" cy="800925"/>
          </a:xfrm>
          <a:prstGeom prst="rect">
            <a:avLst/>
          </a:prstGeom>
          <a:gradFill rotWithShape="1">
            <a:gsLst>
              <a:gs pos="0">
                <a:srgbClr val="006000"/>
              </a:gs>
              <a:gs pos="50000">
                <a:srgbClr val="00D000"/>
              </a:gs>
              <a:gs pos="100000">
                <a:srgbClr val="006000"/>
              </a:gs>
            </a:gsLst>
            <a:lin ang="5400000" scaled="1"/>
          </a:gradFill>
          <a:ln w="9525">
            <a:solidFill>
              <a:srgbClr val="00D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5000"/>
              </a:lnSpc>
              <a:spcBef>
                <a:spcPct val="70000"/>
              </a:spcBef>
              <a:spcAft>
                <a:spcPct val="70000"/>
              </a:spcAft>
            </a:pPr>
            <a:r>
              <a:rPr lang="es-ES_tradnl" sz="3600" b="1" dirty="0">
                <a:latin typeface="Franklin Gothic Book" pitchFamily="34" charset="0"/>
              </a:rPr>
              <a:t>QUIMICA BIOLOGICA</a:t>
            </a:r>
            <a:endParaRPr lang="es-ES" sz="3600" b="1" dirty="0">
              <a:latin typeface="Franklin Gothic Book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932" y="2852936"/>
            <a:ext cx="5328592" cy="3714790"/>
          </a:xfrm>
          <a:prstGeom prst="rect">
            <a:avLst/>
          </a:prstGeom>
        </p:spPr>
      </p:pic>
      <p:sp>
        <p:nvSpPr>
          <p:cNvPr id="4" name="Flecha: a la derecha con muesca 3"/>
          <p:cNvSpPr/>
          <p:nvPr/>
        </p:nvSpPr>
        <p:spPr>
          <a:xfrm>
            <a:off x="3491309" y="1490475"/>
            <a:ext cx="864667" cy="456978"/>
          </a:xfrm>
          <a:prstGeom prst="notchedRightArrow">
            <a:avLst/>
          </a:prstGeom>
          <a:solidFill>
            <a:srgbClr val="00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CuadroTexto 5"/>
          <p:cNvSpPr txBox="1"/>
          <p:nvPr/>
        </p:nvSpPr>
        <p:spPr>
          <a:xfrm>
            <a:off x="270556" y="1424233"/>
            <a:ext cx="3220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/>
              <a:t>Objeto de estudio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4355976" y="980728"/>
            <a:ext cx="482055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/>
              <a:t>Reacciones químicas que </a:t>
            </a:r>
          </a:p>
          <a:p>
            <a:r>
              <a:rPr lang="es-AR" sz="2800" b="1" dirty="0"/>
              <a:t>ocurren en los seres vivos </a:t>
            </a:r>
          </a:p>
          <a:p>
            <a:r>
              <a:rPr lang="es-AR" sz="2800" b="1" dirty="0"/>
              <a:t>y las interrelaciones entre </a:t>
            </a:r>
          </a:p>
          <a:p>
            <a:r>
              <a:rPr lang="es-AR" sz="2800" b="1" dirty="0"/>
              <a:t>ellas (Metabolismo)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572000" y="332656"/>
            <a:ext cx="4320480" cy="6370975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Berlin Sans FB" pitchFamily="34" charset="0"/>
              </a:rPr>
              <a:t>En particular, los OBJETIVOS de </a:t>
            </a:r>
            <a:r>
              <a:rPr lang="en-US" sz="2000" dirty="0" err="1">
                <a:latin typeface="Berlin Sans FB" pitchFamily="34" charset="0"/>
              </a:rPr>
              <a:t>este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curso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para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las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carreras</a:t>
            </a:r>
            <a:r>
              <a:rPr lang="en-US" sz="2000" dirty="0">
                <a:latin typeface="Berlin Sans FB" pitchFamily="34" charset="0"/>
              </a:rPr>
              <a:t> de </a:t>
            </a:r>
            <a:r>
              <a:rPr lang="en-US" sz="2000" dirty="0" err="1">
                <a:latin typeface="Berlin Sans FB" pitchFamily="34" charset="0"/>
              </a:rPr>
              <a:t>Lic</a:t>
            </a:r>
            <a:r>
              <a:rPr lang="en-US" sz="2000" dirty="0">
                <a:latin typeface="Berlin Sans FB" pitchFamily="34" charset="0"/>
              </a:rPr>
              <a:t>. y Prof. en </a:t>
            </a:r>
            <a:r>
              <a:rPr lang="en-US" sz="2000" dirty="0" err="1">
                <a:latin typeface="Berlin Sans FB" pitchFamily="34" charset="0"/>
              </a:rPr>
              <a:t>Ciencias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Biológicas</a:t>
            </a:r>
            <a:r>
              <a:rPr lang="en-US" sz="2000" dirty="0">
                <a:latin typeface="Berlin Sans FB" pitchFamily="34" charset="0"/>
              </a:rPr>
              <a:t> y </a:t>
            </a:r>
            <a:r>
              <a:rPr lang="en-US" sz="2000" dirty="0" err="1">
                <a:latin typeface="Berlin Sans FB" pitchFamily="34" charset="0"/>
              </a:rPr>
              <a:t>Lic</a:t>
            </a:r>
            <a:r>
              <a:rPr lang="en-US" sz="2000" dirty="0">
                <a:latin typeface="Berlin Sans FB" pitchFamily="34" charset="0"/>
              </a:rPr>
              <a:t>. en </a:t>
            </a:r>
            <a:r>
              <a:rPr lang="en-US" sz="2000" dirty="0" err="1">
                <a:latin typeface="Berlin Sans FB" pitchFamily="34" charset="0"/>
              </a:rPr>
              <a:t>Biotecnología</a:t>
            </a:r>
            <a:r>
              <a:rPr lang="en-US" sz="2000" dirty="0">
                <a:latin typeface="Berlin Sans FB" pitchFamily="34" charset="0"/>
              </a:rPr>
              <a:t>, son:</a:t>
            </a:r>
          </a:p>
          <a:p>
            <a:endParaRPr lang="en-US" sz="2400" dirty="0">
              <a:latin typeface="Berlin Sans FB" pitchFamily="34" charset="0"/>
            </a:endParaRPr>
          </a:p>
          <a:p>
            <a:pPr>
              <a:buFontTx/>
              <a:buChar char="-"/>
            </a:pPr>
            <a:r>
              <a:rPr lang="es-ES" sz="2400" dirty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s-ES" sz="2000" dirty="0">
                <a:solidFill>
                  <a:srgbClr val="0000CC"/>
                </a:solidFill>
                <a:latin typeface="Berlin Sans FB" pitchFamily="34" charset="0"/>
              </a:rPr>
              <a:t>Analizar los procesos de degradación y biosíntesis de los compuestos biológicos, teniendo en cuenta su interrelación y mecanismos de regulación. </a:t>
            </a:r>
          </a:p>
          <a:p>
            <a:endParaRPr lang="es-ES" sz="2000" dirty="0">
              <a:latin typeface="Berlin Sans FB" pitchFamily="34" charset="0"/>
            </a:endParaRPr>
          </a:p>
          <a:p>
            <a:pPr>
              <a:buFontTx/>
              <a:buChar char="-"/>
            </a:pPr>
            <a:r>
              <a:rPr lang="es-ES" sz="2000" dirty="0">
                <a:latin typeface="Berlin Sans FB" pitchFamily="34" charset="0"/>
              </a:rPr>
              <a:t> </a:t>
            </a:r>
            <a:r>
              <a:rPr lang="es-ES" sz="2000" dirty="0">
                <a:solidFill>
                  <a:srgbClr val="0000CC"/>
                </a:solidFill>
                <a:latin typeface="Berlin Sans FB" pitchFamily="34" charset="0"/>
              </a:rPr>
              <a:t>Estudiar las enzimas como herramientas de regulación, transformación y generación de energía celular. </a:t>
            </a:r>
          </a:p>
          <a:p>
            <a:endParaRPr lang="es-ES" sz="2000" dirty="0">
              <a:latin typeface="Berlin Sans FB" pitchFamily="34" charset="0"/>
            </a:endParaRPr>
          </a:p>
          <a:p>
            <a:pPr>
              <a:buFontTx/>
              <a:buChar char="-"/>
            </a:pPr>
            <a:r>
              <a:rPr lang="es-ES" sz="2000" dirty="0">
                <a:solidFill>
                  <a:srgbClr val="0000CC"/>
                </a:solidFill>
                <a:latin typeface="Berlin Sans FB" pitchFamily="34" charset="0"/>
              </a:rPr>
              <a:t> Integrar las distintas vías metabólicas y su relación con los mecanismos de producción y utilización de energía por parte de los seres vivos.</a:t>
            </a:r>
            <a:endParaRPr lang="en-US" sz="2000" dirty="0">
              <a:solidFill>
                <a:srgbClr val="0000CC"/>
              </a:solidFill>
              <a:latin typeface="Berlin Sans FB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58266"/>
            <a:ext cx="4159150" cy="3789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468312" y="1000124"/>
            <a:ext cx="8229601" cy="5525219"/>
          </a:xfr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</p:spPr>
        <p:txBody>
          <a:bodyPr>
            <a:normAutofit fontScale="92500"/>
          </a:bodyPr>
          <a:lstStyle/>
          <a:p>
            <a:pPr marL="365760" indent="-256032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000" b="1" dirty="0">
                <a:solidFill>
                  <a:srgbClr val="FF0000"/>
                </a:solidFill>
              </a:rPr>
              <a:t>METABOLISMO. </a:t>
            </a:r>
            <a:r>
              <a:rPr lang="es-ES" sz="2000" dirty="0">
                <a:solidFill>
                  <a:srgbClr val="FF0000"/>
                </a:solidFill>
              </a:rPr>
              <a:t>Principales nutrientes de autótrofos y heterótrofos. Catabolismo. Anabolismo. </a:t>
            </a:r>
            <a:r>
              <a:rPr lang="es-ES" sz="2000" b="1" dirty="0">
                <a:solidFill>
                  <a:srgbClr val="FF0000"/>
                </a:solidFill>
              </a:rPr>
              <a:t>ENZIMAS</a:t>
            </a:r>
            <a:r>
              <a:rPr lang="es-ES" sz="2000" dirty="0">
                <a:solidFill>
                  <a:srgbClr val="FF0000"/>
                </a:solidFill>
              </a:rPr>
              <a:t>: Naturaleza Química. Propiedades Generales. Nomenclatura y Clasificación. Coenzimas y Grupos Prostéticos. </a:t>
            </a:r>
            <a:r>
              <a:rPr lang="es-ES" sz="2000" b="1" dirty="0">
                <a:solidFill>
                  <a:srgbClr val="FF0000"/>
                </a:solidFill>
              </a:rPr>
              <a:t>Actividad Enzimática</a:t>
            </a:r>
            <a:r>
              <a:rPr lang="es-ES" sz="2000" dirty="0">
                <a:solidFill>
                  <a:srgbClr val="FF0000"/>
                </a:solidFill>
              </a:rPr>
              <a:t>: Unidad de enzima- Actividad específica- Actividad molecular. </a:t>
            </a:r>
            <a:r>
              <a:rPr lang="es-ES_tradnl" sz="2000" b="1" dirty="0">
                <a:solidFill>
                  <a:srgbClr val="FF0000"/>
                </a:solidFill>
              </a:rPr>
              <a:t>Conceptos de afinidad y </a:t>
            </a:r>
            <a:r>
              <a:rPr lang="es-ES_tradnl" sz="2000" b="1" dirty="0" err="1">
                <a:solidFill>
                  <a:srgbClr val="FF0000"/>
                </a:solidFill>
              </a:rPr>
              <a:t>cooperatividad</a:t>
            </a:r>
            <a:r>
              <a:rPr lang="es-ES_tradnl" sz="2000" b="1" dirty="0">
                <a:solidFill>
                  <a:srgbClr val="FF0000"/>
                </a:solidFill>
              </a:rPr>
              <a:t> enzimática. </a:t>
            </a:r>
            <a:r>
              <a:rPr lang="es-ES" sz="2000" b="1" dirty="0">
                <a:solidFill>
                  <a:srgbClr val="FF0000"/>
                </a:solidFill>
              </a:rPr>
              <a:t>Factores que afectan la actividad </a:t>
            </a:r>
            <a:r>
              <a:rPr lang="es-ES" sz="2000" b="1" dirty="0" err="1">
                <a:solidFill>
                  <a:srgbClr val="FF0000"/>
                </a:solidFill>
              </a:rPr>
              <a:t>enzimatica</a:t>
            </a:r>
            <a:r>
              <a:rPr lang="es-ES" sz="2000" b="1" dirty="0">
                <a:solidFill>
                  <a:srgbClr val="FF0000"/>
                </a:solidFill>
              </a:rPr>
              <a:t>: </a:t>
            </a:r>
            <a:r>
              <a:rPr lang="es-ES" sz="2000" dirty="0">
                <a:solidFill>
                  <a:srgbClr val="FF0000"/>
                </a:solidFill>
              </a:rPr>
              <a:t>pH, T, [S],</a:t>
            </a:r>
            <a:r>
              <a:rPr lang="es-ES_tradnl" sz="2000" dirty="0">
                <a:solidFill>
                  <a:srgbClr val="FF0000"/>
                </a:solidFill>
              </a:rPr>
              <a:t> </a:t>
            </a:r>
            <a:r>
              <a:rPr lang="es-ES" sz="2000" dirty="0">
                <a:solidFill>
                  <a:srgbClr val="FF0000"/>
                </a:solidFill>
              </a:rPr>
              <a:t>[Enzima]</a:t>
            </a:r>
            <a:r>
              <a:rPr lang="es-ES_tradnl" sz="2000" dirty="0">
                <a:solidFill>
                  <a:srgbClr val="FF0000"/>
                </a:solidFill>
              </a:rPr>
              <a:t>. </a:t>
            </a:r>
            <a:r>
              <a:rPr lang="es-ES_tradnl" sz="2000" b="1" dirty="0"/>
              <a:t>Inhibidores</a:t>
            </a:r>
            <a:r>
              <a:rPr lang="es-ES_tradnl" sz="2000" dirty="0"/>
              <a:t> </a:t>
            </a:r>
            <a:r>
              <a:rPr lang="es-ES_tradnl" sz="2000" b="1" dirty="0"/>
              <a:t>naturales de la actividad enzimática. Mecanismo de regulación metabólica:</a:t>
            </a:r>
            <a:r>
              <a:rPr lang="es-ES_tradnl" sz="2000" dirty="0"/>
              <a:t> Inhibición y activación por sustrato, niveles enzimáticos, modulación de la actividad de enzimas. </a:t>
            </a:r>
            <a:r>
              <a:rPr lang="es-ES" sz="2000" b="1" dirty="0"/>
              <a:t>Regulación Enzimática</a:t>
            </a:r>
            <a:r>
              <a:rPr lang="es-ES" sz="2000" dirty="0"/>
              <a:t>: Enzimas </a:t>
            </a:r>
            <a:r>
              <a:rPr lang="es-ES" sz="2000" dirty="0" err="1"/>
              <a:t>alostéricas</a:t>
            </a:r>
            <a:r>
              <a:rPr lang="es-ES" sz="2000" dirty="0"/>
              <a:t> (propiedades y cinética). Modulación Covalente. </a:t>
            </a:r>
            <a:r>
              <a:rPr lang="es-ES" sz="2000" dirty="0" err="1"/>
              <a:t>Zimógenos</a:t>
            </a:r>
            <a:r>
              <a:rPr lang="es-ES" sz="2000" dirty="0"/>
              <a:t>. </a:t>
            </a:r>
            <a:r>
              <a:rPr lang="es-ES" sz="2000" b="1" dirty="0" err="1"/>
              <a:t>Isoenzimas</a:t>
            </a:r>
            <a:r>
              <a:rPr lang="es-ES" sz="2000" b="1" dirty="0"/>
              <a:t>: </a:t>
            </a:r>
            <a:r>
              <a:rPr lang="es-ES" sz="2000" dirty="0"/>
              <a:t>Propiedades e importancia. </a:t>
            </a:r>
            <a:endParaRPr lang="es-PE" sz="2000" b="1" dirty="0"/>
          </a:p>
        </p:txBody>
      </p:sp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1438"/>
            <a:ext cx="8229600" cy="811212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600" dirty="0">
                <a:effectLst/>
              </a:rPr>
              <a:t>BOLILLA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54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509838" y="3706813"/>
            <a:ext cx="1800225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b="1" dirty="0">
                <a:solidFill>
                  <a:schemeClr val="tx1"/>
                </a:solidFill>
                <a:latin typeface="Times"/>
              </a:rPr>
              <a:t>Autótrofos</a:t>
            </a:r>
          </a:p>
          <a:p>
            <a:pPr algn="ctr" eaLnBrk="0" hangingPunct="0"/>
            <a:r>
              <a:rPr lang="es-ES_tradnl" b="1" dirty="0">
                <a:solidFill>
                  <a:schemeClr val="tx1"/>
                </a:solidFill>
                <a:latin typeface="Times"/>
              </a:rPr>
              <a:t>Fotosintéticos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857752" y="3643314"/>
            <a:ext cx="1727200" cy="64135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 eaLnBrk="0" hangingPunct="0"/>
            <a:r>
              <a:rPr lang="es-ES_tradnl" b="1" dirty="0">
                <a:solidFill>
                  <a:schemeClr val="tx1"/>
                </a:solidFill>
                <a:latin typeface="Times"/>
              </a:rPr>
              <a:t>Heterótrofos</a:t>
            </a:r>
          </a:p>
          <a:p>
            <a:pPr eaLnBrk="0" hangingPunct="0"/>
            <a:endParaRPr lang="es-ES_tradnl" dirty="0">
              <a:solidFill>
                <a:schemeClr val="tx1"/>
              </a:solidFill>
              <a:latin typeface="Times"/>
            </a:endParaRP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/>
          <a:srcRect l="22234" t="36769" r="12640" b="36742"/>
          <a:stretch>
            <a:fillRect/>
          </a:stretch>
        </p:blipFill>
        <p:spPr bwMode="auto">
          <a:xfrm>
            <a:off x="3373438" y="2187575"/>
            <a:ext cx="29527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785918" y="404813"/>
            <a:ext cx="1871663" cy="3149600"/>
            <a:chOff x="1020" y="674"/>
            <a:chExt cx="1179" cy="1984"/>
          </a:xfrm>
        </p:grpSpPr>
        <p:pic>
          <p:nvPicPr>
            <p:cNvPr id="12307" name="Picture 7"/>
            <p:cNvPicPr>
              <a:picLocks noChangeAspect="1" noChangeArrowheads="1"/>
            </p:cNvPicPr>
            <p:nvPr/>
          </p:nvPicPr>
          <p:blipFill>
            <a:blip r:embed="rId3"/>
            <a:srcRect l="9523" t="32797" r="76192" b="38084"/>
            <a:stretch>
              <a:fillRect/>
            </a:stretch>
          </p:blipFill>
          <p:spPr bwMode="auto">
            <a:xfrm>
              <a:off x="1383" y="1661"/>
              <a:ext cx="408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8" name="Picture 8"/>
            <p:cNvPicPr>
              <a:picLocks noChangeAspect="1" noChangeArrowheads="1"/>
            </p:cNvPicPr>
            <p:nvPr/>
          </p:nvPicPr>
          <p:blipFill>
            <a:blip r:embed="rId3"/>
            <a:srcRect r="58719" b="69859"/>
            <a:stretch>
              <a:fillRect/>
            </a:stretch>
          </p:blipFill>
          <p:spPr bwMode="auto">
            <a:xfrm>
              <a:off x="1020" y="674"/>
              <a:ext cx="1179" cy="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6902450" y="3746500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 b="0">
                <a:solidFill>
                  <a:schemeClr val="tx1"/>
                </a:solidFill>
                <a:latin typeface="Times"/>
              </a:rPr>
              <a:t>¿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C</a:t>
            </a:r>
            <a:r>
              <a:rPr lang="en-US" sz="2400" b="0">
                <a:solidFill>
                  <a:schemeClr val="tx1"/>
                </a:solidFill>
                <a:latin typeface="Times"/>
              </a:rPr>
              <a:t>ó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mo?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854075" y="3771900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 b="0">
                <a:solidFill>
                  <a:schemeClr val="tx1"/>
                </a:solidFill>
                <a:latin typeface="Times"/>
              </a:rPr>
              <a:t>¿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C</a:t>
            </a:r>
            <a:r>
              <a:rPr lang="en-US" sz="2400" b="0">
                <a:solidFill>
                  <a:schemeClr val="tx1"/>
                </a:solidFill>
                <a:latin typeface="Times"/>
              </a:rPr>
              <a:t>ó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mo?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971550" y="4221163"/>
            <a:ext cx="6932613" cy="2262187"/>
            <a:chOff x="612" y="2659"/>
            <a:chExt cx="4367" cy="1425"/>
          </a:xfrm>
        </p:grpSpPr>
        <p:sp>
          <p:nvSpPr>
            <p:cNvPr id="12304" name="Line 12"/>
            <p:cNvSpPr>
              <a:spLocks noChangeShapeType="1"/>
            </p:cNvSpPr>
            <p:nvPr/>
          </p:nvSpPr>
          <p:spPr bwMode="auto">
            <a:xfrm>
              <a:off x="4740" y="2659"/>
              <a:ext cx="0" cy="99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5" name="Line 13"/>
            <p:cNvSpPr>
              <a:spLocks noChangeShapeType="1"/>
            </p:cNvSpPr>
            <p:nvPr/>
          </p:nvSpPr>
          <p:spPr bwMode="auto">
            <a:xfrm flipH="1">
              <a:off x="884" y="2659"/>
              <a:ext cx="1" cy="104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6" name="Text Box 14"/>
            <p:cNvSpPr txBox="1">
              <a:spLocks noChangeArrowheads="1"/>
            </p:cNvSpPr>
            <p:nvPr/>
          </p:nvSpPr>
          <p:spPr bwMode="auto">
            <a:xfrm>
              <a:off x="612" y="3713"/>
              <a:ext cx="4367" cy="3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s-ES_tradnl" sz="3200" b="1" dirty="0">
                  <a:solidFill>
                    <a:srgbClr val="0000FF"/>
                  </a:solidFill>
                  <a:latin typeface="Times"/>
                </a:rPr>
                <a:t>M  E  T  A  B  O  L  I  S  M  O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302000" y="4348163"/>
            <a:ext cx="2952750" cy="1277937"/>
            <a:chOff x="2080" y="2739"/>
            <a:chExt cx="1860" cy="805"/>
          </a:xfrm>
        </p:grpSpPr>
        <p:pic>
          <p:nvPicPr>
            <p:cNvPr id="12302" name="Picture 4"/>
            <p:cNvPicPr>
              <a:picLocks noChangeAspect="1" noChangeArrowheads="1"/>
            </p:cNvPicPr>
            <p:nvPr/>
          </p:nvPicPr>
          <p:blipFill>
            <a:blip r:embed="rId3"/>
            <a:srcRect l="22234" t="76489" r="12640"/>
            <a:stretch>
              <a:fillRect/>
            </a:stretch>
          </p:blipFill>
          <p:spPr bwMode="auto">
            <a:xfrm>
              <a:off x="2080" y="2739"/>
              <a:ext cx="1860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3" name="Text Box 15"/>
            <p:cNvSpPr txBox="1">
              <a:spLocks noChangeArrowheads="1"/>
            </p:cNvSpPr>
            <p:nvPr/>
          </p:nvSpPr>
          <p:spPr bwMode="auto">
            <a:xfrm>
              <a:off x="2822" y="3231"/>
              <a:ext cx="3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1600">
                  <a:solidFill>
                    <a:schemeClr val="tx1"/>
                  </a:solidFill>
                </a:rPr>
                <a:t>H</a:t>
              </a:r>
              <a:r>
                <a:rPr lang="es-ES_tradnl" sz="1600" baseline="-25000">
                  <a:solidFill>
                    <a:schemeClr val="tx1"/>
                  </a:solidFill>
                </a:rPr>
                <a:t>2</a:t>
              </a:r>
              <a:r>
                <a:rPr lang="es-ES_tradnl" sz="1600">
                  <a:solidFill>
                    <a:schemeClr val="tx1"/>
                  </a:solidFill>
                </a:rPr>
                <a:t>O</a:t>
              </a:r>
            </a:p>
          </p:txBody>
        </p:sp>
      </p:grp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214678" y="334012"/>
            <a:ext cx="357982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rgbClr val="EA6A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Energía para la vida</a:t>
            </a: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3348038" y="4383088"/>
            <a:ext cx="2952750" cy="1277937"/>
            <a:chOff x="2080" y="2739"/>
            <a:chExt cx="1860" cy="805"/>
          </a:xfrm>
        </p:grpSpPr>
        <p:pic>
          <p:nvPicPr>
            <p:cNvPr id="12300" name="Picture 19"/>
            <p:cNvPicPr>
              <a:picLocks noChangeAspect="1" noChangeArrowheads="1"/>
            </p:cNvPicPr>
            <p:nvPr/>
          </p:nvPicPr>
          <p:blipFill>
            <a:blip r:embed="rId3"/>
            <a:srcRect l="22234" t="76489" r="12640"/>
            <a:stretch>
              <a:fillRect/>
            </a:stretch>
          </p:blipFill>
          <p:spPr bwMode="auto">
            <a:xfrm>
              <a:off x="2080" y="2739"/>
              <a:ext cx="1860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1" name="Text Box 20"/>
            <p:cNvSpPr txBox="1">
              <a:spLocks noChangeArrowheads="1"/>
            </p:cNvSpPr>
            <p:nvPr/>
          </p:nvSpPr>
          <p:spPr bwMode="auto">
            <a:xfrm>
              <a:off x="2822" y="3231"/>
              <a:ext cx="3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1600">
                  <a:solidFill>
                    <a:schemeClr val="tx1"/>
                  </a:solidFill>
                </a:rPr>
                <a:t>H</a:t>
              </a:r>
              <a:r>
                <a:rPr lang="es-ES_tradnl" sz="1600" baseline="-25000">
                  <a:solidFill>
                    <a:schemeClr val="tx1"/>
                  </a:solidFill>
                </a:rPr>
                <a:t>2</a:t>
              </a:r>
              <a:r>
                <a:rPr lang="es-ES_tradnl" sz="1600">
                  <a:solidFill>
                    <a:schemeClr val="tx1"/>
                  </a:solidFill>
                </a:rPr>
                <a:t>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5" grpId="0" animBg="1"/>
      <p:bldP spid="38921" grpId="0"/>
      <p:bldP spid="389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476250"/>
            <a:ext cx="453707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1"/>
          <p:cNvPicPr>
            <a:picLocks noChangeAspect="1" noChangeArrowheads="1"/>
          </p:cNvPicPr>
          <p:nvPr/>
        </p:nvPicPr>
        <p:blipFill>
          <a:blip r:embed="rId2"/>
          <a:srcRect t="19760" r="41287" b="-1253"/>
          <a:stretch>
            <a:fillRect/>
          </a:stretch>
        </p:blipFill>
        <p:spPr bwMode="auto">
          <a:xfrm>
            <a:off x="1763713" y="1628775"/>
            <a:ext cx="26638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1"/>
          <p:cNvPicPr>
            <a:picLocks noChangeAspect="1" noChangeArrowheads="1"/>
          </p:cNvPicPr>
          <p:nvPr/>
        </p:nvPicPr>
        <p:blipFill>
          <a:blip r:embed="rId2"/>
          <a:srcRect l="19034" t="44447" b="13554"/>
          <a:stretch>
            <a:fillRect/>
          </a:stretch>
        </p:blipFill>
        <p:spPr bwMode="auto">
          <a:xfrm>
            <a:off x="2627313" y="3068638"/>
            <a:ext cx="367347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1"/>
          <p:cNvPicPr>
            <a:picLocks noChangeAspect="1" noChangeArrowheads="1"/>
          </p:cNvPicPr>
          <p:nvPr/>
        </p:nvPicPr>
        <p:blipFill>
          <a:blip r:embed="rId2"/>
          <a:srcRect l="33345" t="80267" r="1608"/>
          <a:stretch>
            <a:fillRect/>
          </a:stretch>
        </p:blipFill>
        <p:spPr bwMode="auto">
          <a:xfrm>
            <a:off x="3275013" y="5157788"/>
            <a:ext cx="2951162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1"/>
          <p:cNvPicPr>
            <a:picLocks noChangeAspect="1" noChangeArrowheads="1"/>
          </p:cNvPicPr>
          <p:nvPr/>
        </p:nvPicPr>
        <p:blipFill>
          <a:blip r:embed="rId2"/>
          <a:srcRect l="42862" r="9517" b="55525"/>
          <a:stretch>
            <a:fillRect/>
          </a:stretch>
        </p:blipFill>
        <p:spPr bwMode="auto">
          <a:xfrm>
            <a:off x="3708400" y="476250"/>
            <a:ext cx="2160588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 rot="-5400000">
            <a:off x="-1885156" y="3130877"/>
            <a:ext cx="5832475" cy="523220"/>
          </a:xfrm>
          <a:prstGeom prst="rect">
            <a:avLst/>
          </a:prstGeom>
          <a:solidFill>
            <a:schemeClr val="bg1"/>
          </a:solidFill>
          <a:ln w="31750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800" b="1" dirty="0">
                <a:solidFill>
                  <a:srgbClr val="0000FF"/>
                </a:solidFill>
                <a:latin typeface="Times"/>
              </a:rPr>
              <a:t>METABOLISMO INTERMEDIO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6496050" y="4316413"/>
            <a:ext cx="23971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_tradnl" sz="2000" b="1" i="1" dirty="0">
                <a:solidFill>
                  <a:srgbClr val="660066"/>
                </a:solidFill>
              </a:rPr>
              <a:t>Conjunto de reacciones químicas que tienen lugar en las células y tejidos</a:t>
            </a:r>
            <a:r>
              <a:rPr lang="es-ES_tradnl" sz="2000" i="1" dirty="0">
                <a:solidFill>
                  <a:srgbClr val="660066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 animBg="1"/>
      <p:bldP spid="206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6531</TotalTime>
  <Words>1595</Words>
  <Application>Microsoft Office PowerPoint</Application>
  <PresentationFormat>Presentación en pantalla (4:3)</PresentationFormat>
  <Paragraphs>390</Paragraphs>
  <Slides>48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61" baseType="lpstr">
      <vt:lpstr>Arial</vt:lpstr>
      <vt:lpstr>Berlin Sans FB</vt:lpstr>
      <vt:lpstr>Berlin Sans FB Demi</vt:lpstr>
      <vt:lpstr>Franklin Gothic Book</vt:lpstr>
      <vt:lpstr>Lucida Sans Unicode</vt:lpstr>
      <vt:lpstr>Symbol</vt:lpstr>
      <vt:lpstr>Times</vt:lpstr>
      <vt:lpstr>Times New Roman</vt:lpstr>
      <vt:lpstr>Verdana</vt:lpstr>
      <vt:lpstr>Wingdings 2</vt:lpstr>
      <vt:lpstr>Wingdings 3</vt:lpstr>
      <vt:lpstr>Concurrencia</vt:lpstr>
      <vt:lpstr>Imagen de mapa de bits</vt:lpstr>
      <vt:lpstr>Presentación de PowerPoint</vt:lpstr>
      <vt:lpstr>QUIMICA BIOLOGICA- EQUIPO DOCENTE</vt:lpstr>
      <vt:lpstr>Presentación de PowerPoint</vt:lpstr>
      <vt:lpstr>Presentación de PowerPoint</vt:lpstr>
      <vt:lpstr>Presentación de PowerPoint</vt:lpstr>
      <vt:lpstr>Presentación de PowerPoint</vt:lpstr>
      <vt:lpstr>BOLILLA 1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Energía de activación de una reacción</vt:lpstr>
      <vt:lpstr>Presentación de PowerPoint</vt:lpstr>
      <vt:lpstr>CARACTERISTICAS DE LAS ENZIMAS </vt:lpstr>
      <vt:lpstr>DENOMINACION DE LAS ENZIMAS</vt:lpstr>
      <vt:lpstr>REACCION ENZIMATICA</vt:lpstr>
      <vt:lpstr>Presentación de PowerPoint</vt:lpstr>
      <vt:lpstr>ESPECIFICIDAD DE LAS ENZIMAS</vt:lpstr>
      <vt:lpstr>Enzimas que requieren iones metálicos como cofactores</vt:lpstr>
      <vt:lpstr>Presentación de PowerPoint</vt:lpstr>
      <vt:lpstr>VITAMINAS-COENZIMAS</vt:lpstr>
      <vt:lpstr>Presentación de PowerPoint</vt:lpstr>
      <vt:lpstr>Cómo se clasifican las enzimas???</vt:lpstr>
      <vt:lpstr>Presentación de PowerPoint</vt:lpstr>
      <vt:lpstr>DISTRIBUCION DE LAS ENZIMAS</vt:lpstr>
      <vt:lpstr>Presentación de PowerPoint</vt:lpstr>
      <vt:lpstr>Presentación de PowerPoint</vt:lpstr>
      <vt:lpstr>ACTIVIDAD ESPECIFICA</vt:lpstr>
      <vt:lpstr>Factores que afectan la actividad enzimática</vt:lpstr>
      <vt:lpstr>Factores que afectan la actividad enzimática</vt:lpstr>
      <vt:lpstr>Influencia del pH sobre la actividad enzimática</vt:lpstr>
      <vt:lpstr>Ejemplos de enzimas con  diferentes pH óptimos</vt:lpstr>
      <vt:lpstr>Influencia de la Temperatura sobre la actividad enzimática</vt:lpstr>
      <vt:lpstr>Presentación de PowerPoint</vt:lpstr>
      <vt:lpstr>Presentación de PowerPoint</vt:lpstr>
      <vt:lpstr>VARIACION DE LA VELOCIDAD DE REACCION CON LA CONCENTRACION DE SUSTRATO</vt:lpstr>
      <vt:lpstr>VARIACION DE LA VELOCIDAD DE REACCION CON LA CONCENTRACION DE SUSTRATO</vt:lpstr>
      <vt:lpstr>Efecto de la concentración  de enzima sobre la actividad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ENZIMAS</dc:title>
  <dc:creator>Irma</dc:creator>
  <cp:lastModifiedBy>Ana Anzulovich</cp:lastModifiedBy>
  <cp:revision>326</cp:revision>
  <dcterms:created xsi:type="dcterms:W3CDTF">2007-06-08T23:09:50Z</dcterms:created>
  <dcterms:modified xsi:type="dcterms:W3CDTF">2018-03-14T22:25:09Z</dcterms:modified>
</cp:coreProperties>
</file>